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comments/comment1.xml" ContentType="application/vnd.openxmlformats-officedocument.presentationml.comments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  <p:sldId id="390" r:id="rId14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Menl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Menl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Menl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Menl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Menl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Menl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Menl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Menl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Menl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William Fiset" initials="WF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comments" Target="comments/comment1.xml"/><Relationship Id="rId124" Type="http://schemas.openxmlformats.org/officeDocument/2006/relationships/slide" Target="slides/slide116.xml"/><Relationship Id="rId125" Type="http://schemas.openxmlformats.org/officeDocument/2006/relationships/slide" Target="slides/slide117.xml"/><Relationship Id="rId126" Type="http://schemas.openxmlformats.org/officeDocument/2006/relationships/slide" Target="slides/slide118.xml"/><Relationship Id="rId127" Type="http://schemas.openxmlformats.org/officeDocument/2006/relationships/slide" Target="slides/slide119.xml"/><Relationship Id="rId128" Type="http://schemas.openxmlformats.org/officeDocument/2006/relationships/slide" Target="slides/slide120.xml"/><Relationship Id="rId129" Type="http://schemas.openxmlformats.org/officeDocument/2006/relationships/slide" Target="slides/slide121.xml"/><Relationship Id="rId130" Type="http://schemas.openxmlformats.org/officeDocument/2006/relationships/slide" Target="slides/slide122.xml"/><Relationship Id="rId131" Type="http://schemas.openxmlformats.org/officeDocument/2006/relationships/slide" Target="slides/slide123.xml"/><Relationship Id="rId132" Type="http://schemas.openxmlformats.org/officeDocument/2006/relationships/slide" Target="slides/slide124.xml"/><Relationship Id="rId133" Type="http://schemas.openxmlformats.org/officeDocument/2006/relationships/slide" Target="slides/slide125.xml"/><Relationship Id="rId134" Type="http://schemas.openxmlformats.org/officeDocument/2006/relationships/slide" Target="slides/slide126.xml"/><Relationship Id="rId135" Type="http://schemas.openxmlformats.org/officeDocument/2006/relationships/slide" Target="slides/slide127.xml"/><Relationship Id="rId136" Type="http://schemas.openxmlformats.org/officeDocument/2006/relationships/slide" Target="slides/slide128.xml"/><Relationship Id="rId137" Type="http://schemas.openxmlformats.org/officeDocument/2006/relationships/slide" Target="slides/slide129.xml"/><Relationship Id="rId138" Type="http://schemas.openxmlformats.org/officeDocument/2006/relationships/slide" Target="slides/slide130.xml"/><Relationship Id="rId139" Type="http://schemas.openxmlformats.org/officeDocument/2006/relationships/slide" Target="slides/slide131.xml"/><Relationship Id="rId140" Type="http://schemas.openxmlformats.org/officeDocument/2006/relationships/slide" Target="slides/slide132.xml"/><Relationship Id="rId141" Type="http://schemas.openxmlformats.org/officeDocument/2006/relationships/slide" Target="slides/slide133.xml"/><Relationship Id="rId142" Type="http://schemas.openxmlformats.org/officeDocument/2006/relationships/slide" Target="slides/slide134.xml"/><Relationship Id="rId143" Type="http://schemas.openxmlformats.org/officeDocument/2006/relationships/slide" Target="slides/slide135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18-02-10T14:13:41.198" idx="1">
    <p:pos x="4097" y="2179"/>
    <p:text>Note that here were not done visiting all the nodes neighbours so we cannot yet check if this node marks the end of a completed SCC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32781" y="-12700"/>
            <a:ext cx="16551777" cy="110345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-647700" y="495300"/>
            <a:ext cx="12369801" cy="6142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619500"/>
            <a:ext cx="10464800" cy="168547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457644" y="-138499"/>
            <a:ext cx="13504629" cy="900308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b="0" sz="6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473575" y="2032000"/>
            <a:ext cx="10287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426200" y="4965700"/>
            <a:ext cx="5886450" cy="3924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7350" y="639233"/>
            <a:ext cx="5880100" cy="3920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3400425" y="-127000"/>
            <a:ext cx="13525500" cy="9017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165100"/>
            <a:ext cx="11099800" cy="125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FFFFFF"/>
          </a:solidFill>
          <a:uFillTx/>
          <a:latin typeface="+mj-lt"/>
          <a:ea typeface="+mj-ea"/>
          <a:cs typeface="+mj-cs"/>
          <a:sym typeface="Menl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FFFFFF"/>
          </a:solidFill>
          <a:uFillTx/>
          <a:latin typeface="+mj-lt"/>
          <a:ea typeface="+mj-ea"/>
          <a:cs typeface="+mj-cs"/>
          <a:sym typeface="Menl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FFFFFF"/>
          </a:solidFill>
          <a:uFillTx/>
          <a:latin typeface="+mj-lt"/>
          <a:ea typeface="+mj-ea"/>
          <a:cs typeface="+mj-cs"/>
          <a:sym typeface="Menl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FFFFFF"/>
          </a:solidFill>
          <a:uFillTx/>
          <a:latin typeface="+mj-lt"/>
          <a:ea typeface="+mj-ea"/>
          <a:cs typeface="+mj-cs"/>
          <a:sym typeface="Menl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FFFFFF"/>
          </a:solidFill>
          <a:uFillTx/>
          <a:latin typeface="+mj-lt"/>
          <a:ea typeface="+mj-ea"/>
          <a:cs typeface="+mj-cs"/>
          <a:sym typeface="Menl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FFFFFF"/>
          </a:solidFill>
          <a:uFillTx/>
          <a:latin typeface="+mj-lt"/>
          <a:ea typeface="+mj-ea"/>
          <a:cs typeface="+mj-cs"/>
          <a:sym typeface="Menl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FFFFFF"/>
          </a:solidFill>
          <a:uFillTx/>
          <a:latin typeface="+mj-lt"/>
          <a:ea typeface="+mj-ea"/>
          <a:cs typeface="+mj-cs"/>
          <a:sym typeface="Menl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FFFFFF"/>
          </a:solidFill>
          <a:uFillTx/>
          <a:latin typeface="+mj-lt"/>
          <a:ea typeface="+mj-ea"/>
          <a:cs typeface="+mj-cs"/>
          <a:sym typeface="Menl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solidFill>
            <a:srgbClr val="FFFFFF"/>
          </a:solidFill>
          <a:uFillTx/>
          <a:latin typeface="+mj-lt"/>
          <a:ea typeface="+mj-ea"/>
          <a:cs typeface="+mj-cs"/>
          <a:sym typeface="Menlo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j-lt"/>
          <a:ea typeface="+mj-ea"/>
          <a:cs typeface="+mj-cs"/>
          <a:sym typeface="Menlo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j-lt"/>
          <a:ea typeface="+mj-ea"/>
          <a:cs typeface="+mj-cs"/>
          <a:sym typeface="Menlo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j-lt"/>
          <a:ea typeface="+mj-ea"/>
          <a:cs typeface="+mj-cs"/>
          <a:sym typeface="Menlo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j-lt"/>
          <a:ea typeface="+mj-ea"/>
          <a:cs typeface="+mj-cs"/>
          <a:sym typeface="Menlo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j-lt"/>
          <a:ea typeface="+mj-ea"/>
          <a:cs typeface="+mj-cs"/>
          <a:sym typeface="Menlo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j-lt"/>
          <a:ea typeface="+mj-ea"/>
          <a:cs typeface="+mj-cs"/>
          <a:sym typeface="Menlo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j-lt"/>
          <a:ea typeface="+mj-ea"/>
          <a:cs typeface="+mj-cs"/>
          <a:sym typeface="Menlo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j-lt"/>
          <a:ea typeface="+mj-ea"/>
          <a:cs typeface="+mj-cs"/>
          <a:sym typeface="Menlo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j-lt"/>
          <a:ea typeface="+mj-ea"/>
          <a:cs typeface="+mj-cs"/>
          <a:sym typeface="Menl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1.png"/><Relationship Id="rId3" Type="http://schemas.openxmlformats.org/officeDocument/2006/relationships/image" Target="../media/image842.png"/><Relationship Id="rId4" Type="http://schemas.openxmlformats.org/officeDocument/2006/relationships/image" Target="../media/image843.png"/><Relationship Id="rId5" Type="http://schemas.openxmlformats.org/officeDocument/2006/relationships/image" Target="../media/image844.png"/><Relationship Id="rId6" Type="http://schemas.openxmlformats.org/officeDocument/2006/relationships/image" Target="../media/image845.png"/><Relationship Id="rId7" Type="http://schemas.openxmlformats.org/officeDocument/2006/relationships/image" Target="../media/image846.png"/><Relationship Id="rId8" Type="http://schemas.openxmlformats.org/officeDocument/2006/relationships/image" Target="../media/image847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8.png"/><Relationship Id="rId3" Type="http://schemas.openxmlformats.org/officeDocument/2006/relationships/image" Target="../media/image849.png"/><Relationship Id="rId4" Type="http://schemas.openxmlformats.org/officeDocument/2006/relationships/image" Target="../media/image850.png"/><Relationship Id="rId5" Type="http://schemas.openxmlformats.org/officeDocument/2006/relationships/image" Target="../media/image851.png"/><Relationship Id="rId6" Type="http://schemas.openxmlformats.org/officeDocument/2006/relationships/image" Target="../media/image852.png"/><Relationship Id="rId7" Type="http://schemas.openxmlformats.org/officeDocument/2006/relationships/image" Target="../media/image853.png"/><Relationship Id="rId8" Type="http://schemas.openxmlformats.org/officeDocument/2006/relationships/image" Target="../media/image854.png"/><Relationship Id="rId9" Type="http://schemas.openxmlformats.org/officeDocument/2006/relationships/image" Target="../media/image855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6.png"/><Relationship Id="rId3" Type="http://schemas.openxmlformats.org/officeDocument/2006/relationships/image" Target="../media/image857.png"/><Relationship Id="rId4" Type="http://schemas.openxmlformats.org/officeDocument/2006/relationships/image" Target="../media/image858.png"/><Relationship Id="rId5" Type="http://schemas.openxmlformats.org/officeDocument/2006/relationships/image" Target="../media/image859.png"/><Relationship Id="rId6" Type="http://schemas.openxmlformats.org/officeDocument/2006/relationships/image" Target="../media/image860.png"/><Relationship Id="rId7" Type="http://schemas.openxmlformats.org/officeDocument/2006/relationships/image" Target="../media/image861.png"/><Relationship Id="rId8" Type="http://schemas.openxmlformats.org/officeDocument/2006/relationships/image" Target="../media/image862.png"/><Relationship Id="rId9" Type="http://schemas.openxmlformats.org/officeDocument/2006/relationships/image" Target="../media/image863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4.png"/><Relationship Id="rId3" Type="http://schemas.openxmlformats.org/officeDocument/2006/relationships/image" Target="../media/image865.png"/><Relationship Id="rId4" Type="http://schemas.openxmlformats.org/officeDocument/2006/relationships/image" Target="../media/image866.png"/><Relationship Id="rId5" Type="http://schemas.openxmlformats.org/officeDocument/2006/relationships/image" Target="../media/image867.png"/><Relationship Id="rId6" Type="http://schemas.openxmlformats.org/officeDocument/2006/relationships/image" Target="../media/image868.png"/><Relationship Id="rId7" Type="http://schemas.openxmlformats.org/officeDocument/2006/relationships/image" Target="../media/image869.png"/><Relationship Id="rId8" Type="http://schemas.openxmlformats.org/officeDocument/2006/relationships/image" Target="../media/image870.png"/><Relationship Id="rId9" Type="http://schemas.openxmlformats.org/officeDocument/2006/relationships/image" Target="../media/image871.png"/><Relationship Id="rId10" Type="http://schemas.openxmlformats.org/officeDocument/2006/relationships/image" Target="../media/image872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3.png"/><Relationship Id="rId3" Type="http://schemas.openxmlformats.org/officeDocument/2006/relationships/image" Target="../media/image874.png"/><Relationship Id="rId4" Type="http://schemas.openxmlformats.org/officeDocument/2006/relationships/image" Target="../media/image875.png"/><Relationship Id="rId5" Type="http://schemas.openxmlformats.org/officeDocument/2006/relationships/image" Target="../media/image876.png"/><Relationship Id="rId6" Type="http://schemas.openxmlformats.org/officeDocument/2006/relationships/image" Target="../media/image877.png"/><Relationship Id="rId7" Type="http://schemas.openxmlformats.org/officeDocument/2006/relationships/image" Target="../media/image878.png"/><Relationship Id="rId8" Type="http://schemas.openxmlformats.org/officeDocument/2006/relationships/image" Target="../media/image879.png"/><Relationship Id="rId9" Type="http://schemas.openxmlformats.org/officeDocument/2006/relationships/image" Target="../media/image880.png"/><Relationship Id="rId10" Type="http://schemas.openxmlformats.org/officeDocument/2006/relationships/image" Target="../media/image881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2.png"/><Relationship Id="rId3" Type="http://schemas.openxmlformats.org/officeDocument/2006/relationships/image" Target="../media/image883.png"/><Relationship Id="rId4" Type="http://schemas.openxmlformats.org/officeDocument/2006/relationships/image" Target="../media/image884.png"/><Relationship Id="rId5" Type="http://schemas.openxmlformats.org/officeDocument/2006/relationships/image" Target="../media/image885.png"/><Relationship Id="rId6" Type="http://schemas.openxmlformats.org/officeDocument/2006/relationships/image" Target="../media/image886.png"/><Relationship Id="rId7" Type="http://schemas.openxmlformats.org/officeDocument/2006/relationships/image" Target="../media/image887.png"/><Relationship Id="rId8" Type="http://schemas.openxmlformats.org/officeDocument/2006/relationships/image" Target="../media/image888.png"/><Relationship Id="rId9" Type="http://schemas.openxmlformats.org/officeDocument/2006/relationships/image" Target="../media/image889.png"/><Relationship Id="rId10" Type="http://schemas.openxmlformats.org/officeDocument/2006/relationships/image" Target="../media/image890.png"/><Relationship Id="rId11" Type="http://schemas.openxmlformats.org/officeDocument/2006/relationships/image" Target="../media/image891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2.png"/><Relationship Id="rId3" Type="http://schemas.openxmlformats.org/officeDocument/2006/relationships/image" Target="../media/image893.png"/><Relationship Id="rId4" Type="http://schemas.openxmlformats.org/officeDocument/2006/relationships/image" Target="../media/image894.png"/><Relationship Id="rId5" Type="http://schemas.openxmlformats.org/officeDocument/2006/relationships/image" Target="../media/image895.png"/><Relationship Id="rId6" Type="http://schemas.openxmlformats.org/officeDocument/2006/relationships/image" Target="../media/image896.png"/><Relationship Id="rId7" Type="http://schemas.openxmlformats.org/officeDocument/2006/relationships/image" Target="../media/image897.png"/><Relationship Id="rId8" Type="http://schemas.openxmlformats.org/officeDocument/2006/relationships/image" Target="../media/image898.png"/><Relationship Id="rId9" Type="http://schemas.openxmlformats.org/officeDocument/2006/relationships/image" Target="../media/image899.png"/><Relationship Id="rId10" Type="http://schemas.openxmlformats.org/officeDocument/2006/relationships/image" Target="../media/image900.png"/><Relationship Id="rId11" Type="http://schemas.openxmlformats.org/officeDocument/2006/relationships/image" Target="../media/image901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2.png"/><Relationship Id="rId3" Type="http://schemas.openxmlformats.org/officeDocument/2006/relationships/image" Target="../media/image903.png"/><Relationship Id="rId4" Type="http://schemas.openxmlformats.org/officeDocument/2006/relationships/image" Target="../media/image904.png"/><Relationship Id="rId5" Type="http://schemas.openxmlformats.org/officeDocument/2006/relationships/image" Target="../media/image905.png"/><Relationship Id="rId6" Type="http://schemas.openxmlformats.org/officeDocument/2006/relationships/image" Target="../media/image906.png"/><Relationship Id="rId7" Type="http://schemas.openxmlformats.org/officeDocument/2006/relationships/image" Target="../media/image907.png"/><Relationship Id="rId8" Type="http://schemas.openxmlformats.org/officeDocument/2006/relationships/image" Target="../media/image908.png"/><Relationship Id="rId9" Type="http://schemas.openxmlformats.org/officeDocument/2006/relationships/image" Target="../media/image909.png"/><Relationship Id="rId10" Type="http://schemas.openxmlformats.org/officeDocument/2006/relationships/image" Target="../media/image910.png"/><Relationship Id="rId11" Type="http://schemas.openxmlformats.org/officeDocument/2006/relationships/image" Target="../media/image911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2.png"/><Relationship Id="rId3" Type="http://schemas.openxmlformats.org/officeDocument/2006/relationships/image" Target="../media/image913.png"/><Relationship Id="rId4" Type="http://schemas.openxmlformats.org/officeDocument/2006/relationships/image" Target="../media/image914.png"/><Relationship Id="rId5" Type="http://schemas.openxmlformats.org/officeDocument/2006/relationships/image" Target="../media/image915.png"/><Relationship Id="rId6" Type="http://schemas.openxmlformats.org/officeDocument/2006/relationships/image" Target="../media/image916.png"/><Relationship Id="rId7" Type="http://schemas.openxmlformats.org/officeDocument/2006/relationships/image" Target="../media/image917.png"/><Relationship Id="rId8" Type="http://schemas.openxmlformats.org/officeDocument/2006/relationships/image" Target="../media/image918.png"/><Relationship Id="rId9" Type="http://schemas.openxmlformats.org/officeDocument/2006/relationships/image" Target="../media/image919.png"/><Relationship Id="rId10" Type="http://schemas.openxmlformats.org/officeDocument/2006/relationships/image" Target="../media/image920.png"/><Relationship Id="rId11" Type="http://schemas.openxmlformats.org/officeDocument/2006/relationships/image" Target="../media/image921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2.png"/><Relationship Id="rId3" Type="http://schemas.openxmlformats.org/officeDocument/2006/relationships/image" Target="../media/image923.png"/><Relationship Id="rId4" Type="http://schemas.openxmlformats.org/officeDocument/2006/relationships/image" Target="../media/image924.png"/><Relationship Id="rId5" Type="http://schemas.openxmlformats.org/officeDocument/2006/relationships/image" Target="../media/image925.png"/><Relationship Id="rId6" Type="http://schemas.openxmlformats.org/officeDocument/2006/relationships/image" Target="../media/image926.png"/><Relationship Id="rId7" Type="http://schemas.openxmlformats.org/officeDocument/2006/relationships/image" Target="../media/image927.png"/><Relationship Id="rId8" Type="http://schemas.openxmlformats.org/officeDocument/2006/relationships/image" Target="../media/image928.png"/><Relationship Id="rId9" Type="http://schemas.openxmlformats.org/officeDocument/2006/relationships/image" Target="../media/image929.png"/><Relationship Id="rId10" Type="http://schemas.openxmlformats.org/officeDocument/2006/relationships/image" Target="../media/image930.png"/><Relationship Id="rId11" Type="http://schemas.openxmlformats.org/officeDocument/2006/relationships/image" Target="../media/image93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2.png"/><Relationship Id="rId3" Type="http://schemas.openxmlformats.org/officeDocument/2006/relationships/image" Target="../media/image933.png"/><Relationship Id="rId4" Type="http://schemas.openxmlformats.org/officeDocument/2006/relationships/image" Target="../media/image934.png"/><Relationship Id="rId5" Type="http://schemas.openxmlformats.org/officeDocument/2006/relationships/image" Target="../media/image935.png"/><Relationship Id="rId6" Type="http://schemas.openxmlformats.org/officeDocument/2006/relationships/image" Target="../media/image936.png"/><Relationship Id="rId7" Type="http://schemas.openxmlformats.org/officeDocument/2006/relationships/image" Target="../media/image937.png"/><Relationship Id="rId8" Type="http://schemas.openxmlformats.org/officeDocument/2006/relationships/image" Target="../media/image938.png"/><Relationship Id="rId9" Type="http://schemas.openxmlformats.org/officeDocument/2006/relationships/image" Target="../media/image939.png"/><Relationship Id="rId10" Type="http://schemas.openxmlformats.org/officeDocument/2006/relationships/image" Target="../media/image940.png"/><Relationship Id="rId11" Type="http://schemas.openxmlformats.org/officeDocument/2006/relationships/image" Target="../media/image941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2.png"/><Relationship Id="rId3" Type="http://schemas.openxmlformats.org/officeDocument/2006/relationships/image" Target="../media/image943.png"/><Relationship Id="rId4" Type="http://schemas.openxmlformats.org/officeDocument/2006/relationships/image" Target="../media/image944.png"/><Relationship Id="rId5" Type="http://schemas.openxmlformats.org/officeDocument/2006/relationships/image" Target="../media/image945.png"/><Relationship Id="rId6" Type="http://schemas.openxmlformats.org/officeDocument/2006/relationships/image" Target="../media/image946.png"/><Relationship Id="rId7" Type="http://schemas.openxmlformats.org/officeDocument/2006/relationships/image" Target="../media/image947.png"/><Relationship Id="rId8" Type="http://schemas.openxmlformats.org/officeDocument/2006/relationships/image" Target="../media/image948.png"/><Relationship Id="rId9" Type="http://schemas.openxmlformats.org/officeDocument/2006/relationships/image" Target="../media/image949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0.png"/><Relationship Id="rId3" Type="http://schemas.openxmlformats.org/officeDocument/2006/relationships/image" Target="../media/image951.png"/><Relationship Id="rId4" Type="http://schemas.openxmlformats.org/officeDocument/2006/relationships/image" Target="../media/image952.png"/><Relationship Id="rId5" Type="http://schemas.openxmlformats.org/officeDocument/2006/relationships/image" Target="../media/image953.png"/><Relationship Id="rId6" Type="http://schemas.openxmlformats.org/officeDocument/2006/relationships/image" Target="../media/image954.png"/><Relationship Id="rId7" Type="http://schemas.openxmlformats.org/officeDocument/2006/relationships/image" Target="../media/image955.png"/><Relationship Id="rId8" Type="http://schemas.openxmlformats.org/officeDocument/2006/relationships/image" Target="../media/image956.png"/><Relationship Id="rId9" Type="http://schemas.openxmlformats.org/officeDocument/2006/relationships/image" Target="../media/image957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8.png"/><Relationship Id="rId3" Type="http://schemas.openxmlformats.org/officeDocument/2006/relationships/image" Target="../media/image959.png"/><Relationship Id="rId4" Type="http://schemas.openxmlformats.org/officeDocument/2006/relationships/image" Target="../media/image960.png"/><Relationship Id="rId5" Type="http://schemas.openxmlformats.org/officeDocument/2006/relationships/image" Target="../media/image961.png"/><Relationship Id="rId6" Type="http://schemas.openxmlformats.org/officeDocument/2006/relationships/image" Target="../media/image962.png"/><Relationship Id="rId7" Type="http://schemas.openxmlformats.org/officeDocument/2006/relationships/image" Target="../media/image963.png"/><Relationship Id="rId8" Type="http://schemas.openxmlformats.org/officeDocument/2006/relationships/image" Target="../media/image964.png"/><Relationship Id="rId9" Type="http://schemas.openxmlformats.org/officeDocument/2006/relationships/image" Target="../media/image965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6.png"/><Relationship Id="rId3" Type="http://schemas.openxmlformats.org/officeDocument/2006/relationships/image" Target="../media/image967.png"/><Relationship Id="rId4" Type="http://schemas.openxmlformats.org/officeDocument/2006/relationships/image" Target="../media/image968.png"/><Relationship Id="rId5" Type="http://schemas.openxmlformats.org/officeDocument/2006/relationships/image" Target="../media/image969.png"/><Relationship Id="rId6" Type="http://schemas.openxmlformats.org/officeDocument/2006/relationships/image" Target="../media/image970.png"/><Relationship Id="rId7" Type="http://schemas.openxmlformats.org/officeDocument/2006/relationships/image" Target="../media/image971.png"/><Relationship Id="rId8" Type="http://schemas.openxmlformats.org/officeDocument/2006/relationships/image" Target="../media/image972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omments" Target="../comments/comment1.xml"/><Relationship Id="rId3" Type="http://schemas.openxmlformats.org/officeDocument/2006/relationships/image" Target="../media/image973.png"/><Relationship Id="rId4" Type="http://schemas.openxmlformats.org/officeDocument/2006/relationships/image" Target="../media/image974.png"/><Relationship Id="rId5" Type="http://schemas.openxmlformats.org/officeDocument/2006/relationships/image" Target="../media/image975.png"/><Relationship Id="rId6" Type="http://schemas.openxmlformats.org/officeDocument/2006/relationships/image" Target="../media/image976.png"/><Relationship Id="rId7" Type="http://schemas.openxmlformats.org/officeDocument/2006/relationships/image" Target="../media/image977.png"/><Relationship Id="rId8" Type="http://schemas.openxmlformats.org/officeDocument/2006/relationships/image" Target="../media/image978.png"/><Relationship Id="rId9" Type="http://schemas.openxmlformats.org/officeDocument/2006/relationships/image" Target="../media/image979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0.png"/><Relationship Id="rId3" Type="http://schemas.openxmlformats.org/officeDocument/2006/relationships/image" Target="../media/image981.png"/><Relationship Id="rId4" Type="http://schemas.openxmlformats.org/officeDocument/2006/relationships/image" Target="../media/image982.png"/><Relationship Id="rId5" Type="http://schemas.openxmlformats.org/officeDocument/2006/relationships/image" Target="../media/image983.png"/><Relationship Id="rId6" Type="http://schemas.openxmlformats.org/officeDocument/2006/relationships/image" Target="../media/image984.png"/><Relationship Id="rId7" Type="http://schemas.openxmlformats.org/officeDocument/2006/relationships/image" Target="../media/image985.png"/><Relationship Id="rId8" Type="http://schemas.openxmlformats.org/officeDocument/2006/relationships/image" Target="../media/image986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7.png"/><Relationship Id="rId3" Type="http://schemas.openxmlformats.org/officeDocument/2006/relationships/image" Target="../media/image988.png"/><Relationship Id="rId4" Type="http://schemas.openxmlformats.org/officeDocument/2006/relationships/image" Target="../media/image989.png"/><Relationship Id="rId5" Type="http://schemas.openxmlformats.org/officeDocument/2006/relationships/image" Target="../media/image990.png"/><Relationship Id="rId6" Type="http://schemas.openxmlformats.org/officeDocument/2006/relationships/image" Target="../media/image991.png"/><Relationship Id="rId7" Type="http://schemas.openxmlformats.org/officeDocument/2006/relationships/image" Target="../media/image992.png"/><Relationship Id="rId8" Type="http://schemas.openxmlformats.org/officeDocument/2006/relationships/image" Target="../media/image993.png"/><Relationship Id="rId9" Type="http://schemas.openxmlformats.org/officeDocument/2006/relationships/image" Target="../media/image994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5.png"/><Relationship Id="rId3" Type="http://schemas.openxmlformats.org/officeDocument/2006/relationships/image" Target="../media/image996.png"/><Relationship Id="rId4" Type="http://schemas.openxmlformats.org/officeDocument/2006/relationships/image" Target="../media/image997.png"/><Relationship Id="rId5" Type="http://schemas.openxmlformats.org/officeDocument/2006/relationships/image" Target="../media/image998.png"/><Relationship Id="rId6" Type="http://schemas.openxmlformats.org/officeDocument/2006/relationships/image" Target="../media/image999.png"/><Relationship Id="rId7" Type="http://schemas.openxmlformats.org/officeDocument/2006/relationships/image" Target="../media/image1000.png"/><Relationship Id="rId8" Type="http://schemas.openxmlformats.org/officeDocument/2006/relationships/image" Target="../media/image1001.png"/><Relationship Id="rId9" Type="http://schemas.openxmlformats.org/officeDocument/2006/relationships/image" Target="../media/image1002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3.png"/><Relationship Id="rId3" Type="http://schemas.openxmlformats.org/officeDocument/2006/relationships/image" Target="../media/image1004.png"/><Relationship Id="rId4" Type="http://schemas.openxmlformats.org/officeDocument/2006/relationships/image" Target="../media/image1005.png"/><Relationship Id="rId5" Type="http://schemas.openxmlformats.org/officeDocument/2006/relationships/image" Target="../media/image1006.png"/><Relationship Id="rId6" Type="http://schemas.openxmlformats.org/officeDocument/2006/relationships/image" Target="../media/image1007.png"/><Relationship Id="rId7" Type="http://schemas.openxmlformats.org/officeDocument/2006/relationships/image" Target="../media/image1008.png"/><Relationship Id="rId8" Type="http://schemas.openxmlformats.org/officeDocument/2006/relationships/image" Target="../media/image1009.png"/><Relationship Id="rId9" Type="http://schemas.openxmlformats.org/officeDocument/2006/relationships/image" Target="../media/image10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1.png"/><Relationship Id="rId3" Type="http://schemas.openxmlformats.org/officeDocument/2006/relationships/image" Target="../media/image1012.png"/><Relationship Id="rId4" Type="http://schemas.openxmlformats.org/officeDocument/2006/relationships/image" Target="../media/image1013.png"/><Relationship Id="rId5" Type="http://schemas.openxmlformats.org/officeDocument/2006/relationships/image" Target="../media/image1014.png"/><Relationship Id="rId6" Type="http://schemas.openxmlformats.org/officeDocument/2006/relationships/image" Target="../media/image1015.png"/><Relationship Id="rId7" Type="http://schemas.openxmlformats.org/officeDocument/2006/relationships/image" Target="../media/image1016.png"/><Relationship Id="rId8" Type="http://schemas.openxmlformats.org/officeDocument/2006/relationships/image" Target="../media/image1017.png"/><Relationship Id="rId9" Type="http://schemas.openxmlformats.org/officeDocument/2006/relationships/image" Target="../media/image1018.png"/><Relationship Id="rId10" Type="http://schemas.openxmlformats.org/officeDocument/2006/relationships/image" Target="../media/image1019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0.png"/><Relationship Id="rId3" Type="http://schemas.openxmlformats.org/officeDocument/2006/relationships/image" Target="../media/image1021.png"/><Relationship Id="rId4" Type="http://schemas.openxmlformats.org/officeDocument/2006/relationships/image" Target="../media/image1022.png"/><Relationship Id="rId5" Type="http://schemas.openxmlformats.org/officeDocument/2006/relationships/image" Target="../media/image1023.png"/><Relationship Id="rId6" Type="http://schemas.openxmlformats.org/officeDocument/2006/relationships/image" Target="../media/image1024.png"/><Relationship Id="rId7" Type="http://schemas.openxmlformats.org/officeDocument/2006/relationships/image" Target="../media/image1025.png"/><Relationship Id="rId8" Type="http://schemas.openxmlformats.org/officeDocument/2006/relationships/image" Target="../media/image1026.png"/><Relationship Id="rId9" Type="http://schemas.openxmlformats.org/officeDocument/2006/relationships/image" Target="../media/image1027.png"/><Relationship Id="rId10" Type="http://schemas.openxmlformats.org/officeDocument/2006/relationships/image" Target="../media/image1028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9.png"/><Relationship Id="rId3" Type="http://schemas.openxmlformats.org/officeDocument/2006/relationships/image" Target="../media/image1030.png"/><Relationship Id="rId4" Type="http://schemas.openxmlformats.org/officeDocument/2006/relationships/image" Target="../media/image1031.png"/><Relationship Id="rId5" Type="http://schemas.openxmlformats.org/officeDocument/2006/relationships/image" Target="../media/image1032.png"/><Relationship Id="rId6" Type="http://schemas.openxmlformats.org/officeDocument/2006/relationships/image" Target="../media/image1033.png"/><Relationship Id="rId7" Type="http://schemas.openxmlformats.org/officeDocument/2006/relationships/image" Target="../media/image1034.png"/><Relationship Id="rId8" Type="http://schemas.openxmlformats.org/officeDocument/2006/relationships/image" Target="../media/image1035.png"/><Relationship Id="rId9" Type="http://schemas.openxmlformats.org/officeDocument/2006/relationships/image" Target="../media/image1036.png"/><Relationship Id="rId10" Type="http://schemas.openxmlformats.org/officeDocument/2006/relationships/image" Target="../media/image1037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8.png"/><Relationship Id="rId3" Type="http://schemas.openxmlformats.org/officeDocument/2006/relationships/image" Target="../media/image1039.png"/><Relationship Id="rId4" Type="http://schemas.openxmlformats.org/officeDocument/2006/relationships/image" Target="../media/image1040.png"/><Relationship Id="rId5" Type="http://schemas.openxmlformats.org/officeDocument/2006/relationships/image" Target="../media/image1041.png"/><Relationship Id="rId6" Type="http://schemas.openxmlformats.org/officeDocument/2006/relationships/image" Target="../media/image1042.png"/><Relationship Id="rId7" Type="http://schemas.openxmlformats.org/officeDocument/2006/relationships/image" Target="../media/image1043.png"/><Relationship Id="rId8" Type="http://schemas.openxmlformats.org/officeDocument/2006/relationships/image" Target="../media/image1044.png"/><Relationship Id="rId9" Type="http://schemas.openxmlformats.org/officeDocument/2006/relationships/image" Target="../media/image1045.png"/><Relationship Id="rId10" Type="http://schemas.openxmlformats.org/officeDocument/2006/relationships/image" Target="../media/image1046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7.png"/><Relationship Id="rId3" Type="http://schemas.openxmlformats.org/officeDocument/2006/relationships/image" Target="../media/image1048.png"/><Relationship Id="rId4" Type="http://schemas.openxmlformats.org/officeDocument/2006/relationships/image" Target="../media/image1049.png"/><Relationship Id="rId5" Type="http://schemas.openxmlformats.org/officeDocument/2006/relationships/image" Target="../media/image1050.png"/><Relationship Id="rId6" Type="http://schemas.openxmlformats.org/officeDocument/2006/relationships/image" Target="../media/image1051.png"/><Relationship Id="rId7" Type="http://schemas.openxmlformats.org/officeDocument/2006/relationships/image" Target="../media/image1052.png"/><Relationship Id="rId8" Type="http://schemas.openxmlformats.org/officeDocument/2006/relationships/image" Target="../media/image1053.png"/><Relationship Id="rId9" Type="http://schemas.openxmlformats.org/officeDocument/2006/relationships/image" Target="../media/image1054.png"/><Relationship Id="rId10" Type="http://schemas.openxmlformats.org/officeDocument/2006/relationships/image" Target="../media/image1055.png"/><Relationship Id="rId11" Type="http://schemas.openxmlformats.org/officeDocument/2006/relationships/image" Target="../media/image1056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7.png"/><Relationship Id="rId3" Type="http://schemas.openxmlformats.org/officeDocument/2006/relationships/image" Target="../media/image1058.png"/><Relationship Id="rId4" Type="http://schemas.openxmlformats.org/officeDocument/2006/relationships/image" Target="../media/image1059.png"/><Relationship Id="rId5" Type="http://schemas.openxmlformats.org/officeDocument/2006/relationships/image" Target="../media/image1060.png"/><Relationship Id="rId6" Type="http://schemas.openxmlformats.org/officeDocument/2006/relationships/image" Target="../media/image1061.png"/><Relationship Id="rId7" Type="http://schemas.openxmlformats.org/officeDocument/2006/relationships/image" Target="../media/image1062.png"/><Relationship Id="rId8" Type="http://schemas.openxmlformats.org/officeDocument/2006/relationships/image" Target="../media/image1063.png"/><Relationship Id="rId9" Type="http://schemas.openxmlformats.org/officeDocument/2006/relationships/image" Target="../media/image1064.png"/><Relationship Id="rId10" Type="http://schemas.openxmlformats.org/officeDocument/2006/relationships/image" Target="../media/image1065.png"/><Relationship Id="rId11" Type="http://schemas.openxmlformats.org/officeDocument/2006/relationships/image" Target="../media/image1066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7.png"/><Relationship Id="rId3" Type="http://schemas.openxmlformats.org/officeDocument/2006/relationships/image" Target="../media/image1068.png"/><Relationship Id="rId4" Type="http://schemas.openxmlformats.org/officeDocument/2006/relationships/image" Target="../media/image1069.png"/><Relationship Id="rId5" Type="http://schemas.openxmlformats.org/officeDocument/2006/relationships/image" Target="../media/image1070.png"/><Relationship Id="rId6" Type="http://schemas.openxmlformats.org/officeDocument/2006/relationships/image" Target="../media/image1071.png"/><Relationship Id="rId7" Type="http://schemas.openxmlformats.org/officeDocument/2006/relationships/image" Target="../media/image1072.png"/><Relationship Id="rId8" Type="http://schemas.openxmlformats.org/officeDocument/2006/relationships/image" Target="../media/image1073.png"/><Relationship Id="rId9" Type="http://schemas.openxmlformats.org/officeDocument/2006/relationships/image" Target="../media/image1074.png"/><Relationship Id="rId10" Type="http://schemas.openxmlformats.org/officeDocument/2006/relationships/image" Target="../media/image1075.png"/><Relationship Id="rId11" Type="http://schemas.openxmlformats.org/officeDocument/2006/relationships/image" Target="../media/image1076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77.png"/><Relationship Id="rId3" Type="http://schemas.openxmlformats.org/officeDocument/2006/relationships/image" Target="../media/image1078.png"/><Relationship Id="rId4" Type="http://schemas.openxmlformats.org/officeDocument/2006/relationships/image" Target="../media/image1079.png"/><Relationship Id="rId5" Type="http://schemas.openxmlformats.org/officeDocument/2006/relationships/image" Target="../media/image1080.png"/><Relationship Id="rId6" Type="http://schemas.openxmlformats.org/officeDocument/2006/relationships/image" Target="../media/image1081.png"/><Relationship Id="rId7" Type="http://schemas.openxmlformats.org/officeDocument/2006/relationships/image" Target="../media/image1082.png"/><Relationship Id="rId8" Type="http://schemas.openxmlformats.org/officeDocument/2006/relationships/image" Target="../media/image1083.png"/><Relationship Id="rId9" Type="http://schemas.openxmlformats.org/officeDocument/2006/relationships/image" Target="../media/image1084.png"/><Relationship Id="rId10" Type="http://schemas.openxmlformats.org/officeDocument/2006/relationships/image" Target="../media/image1085.png"/><Relationship Id="rId11" Type="http://schemas.openxmlformats.org/officeDocument/2006/relationships/image" Target="../media/image1086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7.png"/><Relationship Id="rId3" Type="http://schemas.openxmlformats.org/officeDocument/2006/relationships/image" Target="../media/image1088.png"/><Relationship Id="rId4" Type="http://schemas.openxmlformats.org/officeDocument/2006/relationships/image" Target="../media/image1089.png"/><Relationship Id="rId5" Type="http://schemas.openxmlformats.org/officeDocument/2006/relationships/image" Target="../media/image1090.png"/><Relationship Id="rId6" Type="http://schemas.openxmlformats.org/officeDocument/2006/relationships/image" Target="../media/image1091.png"/><Relationship Id="rId7" Type="http://schemas.openxmlformats.org/officeDocument/2006/relationships/image" Target="../media/image1092.png"/><Relationship Id="rId8" Type="http://schemas.openxmlformats.org/officeDocument/2006/relationships/image" Target="../media/image1093.png"/><Relationship Id="rId9" Type="http://schemas.openxmlformats.org/officeDocument/2006/relationships/image" Target="../media/image1094.png"/><Relationship Id="rId10" Type="http://schemas.openxmlformats.org/officeDocument/2006/relationships/image" Target="../media/image1095.png"/><Relationship Id="rId11" Type="http://schemas.openxmlformats.org/officeDocument/2006/relationships/image" Target="../media/image1096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7.png"/><Relationship Id="rId3" Type="http://schemas.openxmlformats.org/officeDocument/2006/relationships/image" Target="../media/image1098.png"/><Relationship Id="rId4" Type="http://schemas.openxmlformats.org/officeDocument/2006/relationships/image" Target="../media/image1099.png"/><Relationship Id="rId5" Type="http://schemas.openxmlformats.org/officeDocument/2006/relationships/image" Target="../media/image1100.png"/><Relationship Id="rId6" Type="http://schemas.openxmlformats.org/officeDocument/2006/relationships/image" Target="../media/image1101.png"/><Relationship Id="rId7" Type="http://schemas.openxmlformats.org/officeDocument/2006/relationships/image" Target="../media/image1102.png"/><Relationship Id="rId8" Type="http://schemas.openxmlformats.org/officeDocument/2006/relationships/image" Target="../media/image1103.png"/><Relationship Id="rId9" Type="http://schemas.openxmlformats.org/officeDocument/2006/relationships/image" Target="../media/image1104.png"/><Relationship Id="rId10" Type="http://schemas.openxmlformats.org/officeDocument/2006/relationships/image" Target="../media/image1105.png"/><Relationship Id="rId11" Type="http://schemas.openxmlformats.org/officeDocument/2006/relationships/image" Target="../media/image110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07.png"/><Relationship Id="rId3" Type="http://schemas.openxmlformats.org/officeDocument/2006/relationships/image" Target="../media/image1108.png"/><Relationship Id="rId4" Type="http://schemas.openxmlformats.org/officeDocument/2006/relationships/image" Target="../media/image1109.png"/><Relationship Id="rId5" Type="http://schemas.openxmlformats.org/officeDocument/2006/relationships/image" Target="../media/image1110.png"/><Relationship Id="rId6" Type="http://schemas.openxmlformats.org/officeDocument/2006/relationships/image" Target="../media/image1111.png"/><Relationship Id="rId7" Type="http://schemas.openxmlformats.org/officeDocument/2006/relationships/image" Target="../media/image1112.png"/><Relationship Id="rId8" Type="http://schemas.openxmlformats.org/officeDocument/2006/relationships/image" Target="../media/image1113.png"/><Relationship Id="rId9" Type="http://schemas.openxmlformats.org/officeDocument/2006/relationships/image" Target="../media/image1114.png"/><Relationship Id="rId10" Type="http://schemas.openxmlformats.org/officeDocument/2006/relationships/image" Target="../media/image1115.png"/><Relationship Id="rId11" Type="http://schemas.openxmlformats.org/officeDocument/2006/relationships/image" Target="../media/image1116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7.png"/><Relationship Id="rId3" Type="http://schemas.openxmlformats.org/officeDocument/2006/relationships/image" Target="../media/image1118.png"/><Relationship Id="rId4" Type="http://schemas.openxmlformats.org/officeDocument/2006/relationships/image" Target="../media/image1119.png"/><Relationship Id="rId5" Type="http://schemas.openxmlformats.org/officeDocument/2006/relationships/image" Target="../media/image1120.png"/><Relationship Id="rId6" Type="http://schemas.openxmlformats.org/officeDocument/2006/relationships/image" Target="../media/image1121.png"/><Relationship Id="rId7" Type="http://schemas.openxmlformats.org/officeDocument/2006/relationships/image" Target="../media/image1122.png"/><Relationship Id="rId8" Type="http://schemas.openxmlformats.org/officeDocument/2006/relationships/image" Target="../media/image1123.png"/><Relationship Id="rId9" Type="http://schemas.openxmlformats.org/officeDocument/2006/relationships/image" Target="../media/image1124.png"/><Relationship Id="rId10" Type="http://schemas.openxmlformats.org/officeDocument/2006/relationships/image" Target="../media/image1125.png"/><Relationship Id="rId11" Type="http://schemas.openxmlformats.org/officeDocument/2006/relationships/image" Target="../media/image1126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27.png"/><Relationship Id="rId3" Type="http://schemas.openxmlformats.org/officeDocument/2006/relationships/image" Target="../media/image1128.png"/><Relationship Id="rId4" Type="http://schemas.openxmlformats.org/officeDocument/2006/relationships/image" Target="../media/image1129.png"/><Relationship Id="rId5" Type="http://schemas.openxmlformats.org/officeDocument/2006/relationships/image" Target="../media/image1130.png"/><Relationship Id="rId6" Type="http://schemas.openxmlformats.org/officeDocument/2006/relationships/image" Target="../media/image1131.png"/><Relationship Id="rId7" Type="http://schemas.openxmlformats.org/officeDocument/2006/relationships/image" Target="../media/image1132.png"/><Relationship Id="rId8" Type="http://schemas.openxmlformats.org/officeDocument/2006/relationships/image" Target="../media/image1133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34.png"/><Relationship Id="rId3" Type="http://schemas.openxmlformats.org/officeDocument/2006/relationships/image" Target="../media/image1135.png"/><Relationship Id="rId4" Type="http://schemas.openxmlformats.org/officeDocument/2006/relationships/image" Target="../media/image1136.png"/><Relationship Id="rId5" Type="http://schemas.openxmlformats.org/officeDocument/2006/relationships/image" Target="../media/image1137.png"/><Relationship Id="rId6" Type="http://schemas.openxmlformats.org/officeDocument/2006/relationships/image" Target="../media/image1138.png"/><Relationship Id="rId7" Type="http://schemas.openxmlformats.org/officeDocument/2006/relationships/image" Target="../media/image1139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0.png"/><Relationship Id="rId3" Type="http://schemas.openxmlformats.org/officeDocument/2006/relationships/image" Target="../media/image1141.png"/><Relationship Id="rId4" Type="http://schemas.openxmlformats.org/officeDocument/2006/relationships/image" Target="../media/image1142.png"/><Relationship Id="rId5" Type="http://schemas.openxmlformats.org/officeDocument/2006/relationships/image" Target="../media/image1143.png"/><Relationship Id="rId6" Type="http://schemas.openxmlformats.org/officeDocument/2006/relationships/image" Target="../media/image1144.png"/><Relationship Id="rId7" Type="http://schemas.openxmlformats.org/officeDocument/2006/relationships/image" Target="../media/image1145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6.png"/><Relationship Id="rId3" Type="http://schemas.openxmlformats.org/officeDocument/2006/relationships/image" Target="../media/image1147.png"/><Relationship Id="rId4" Type="http://schemas.openxmlformats.org/officeDocument/2006/relationships/image" Target="../media/image1148.png"/><Relationship Id="rId5" Type="http://schemas.openxmlformats.org/officeDocument/2006/relationships/image" Target="../media/image1149.png"/><Relationship Id="rId6" Type="http://schemas.openxmlformats.org/officeDocument/2006/relationships/image" Target="../media/image1150.png"/><Relationship Id="rId7" Type="http://schemas.openxmlformats.org/officeDocument/2006/relationships/image" Target="../media/image115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7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Relationship Id="rId10" Type="http://schemas.openxmlformats.org/officeDocument/2006/relationships/image" Target="../media/image229.png"/><Relationship Id="rId11" Type="http://schemas.openxmlformats.org/officeDocument/2006/relationships/image" Target="../media/image230.png"/><Relationship Id="rId12" Type="http://schemas.openxmlformats.org/officeDocument/2006/relationships/image" Target="../media/image231.png"/><Relationship Id="rId13" Type="http://schemas.openxmlformats.org/officeDocument/2006/relationships/image" Target="../media/image232.png"/><Relationship Id="rId14" Type="http://schemas.openxmlformats.org/officeDocument/2006/relationships/image" Target="../media/image233.png"/><Relationship Id="rId15" Type="http://schemas.openxmlformats.org/officeDocument/2006/relationships/image" Target="../media/image23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Relationship Id="rId12" Type="http://schemas.openxmlformats.org/officeDocument/2006/relationships/image" Target="../media/image245.png"/><Relationship Id="rId13" Type="http://schemas.openxmlformats.org/officeDocument/2006/relationships/image" Target="../media/image246.png"/><Relationship Id="rId14" Type="http://schemas.openxmlformats.org/officeDocument/2006/relationships/image" Target="../media/image247.png"/><Relationship Id="rId15" Type="http://schemas.openxmlformats.org/officeDocument/2006/relationships/image" Target="../media/image24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Relationship Id="rId12" Type="http://schemas.openxmlformats.org/officeDocument/2006/relationships/image" Target="../media/image259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Relationship Id="rId15" Type="http://schemas.openxmlformats.org/officeDocument/2006/relationships/image" Target="../media/image26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Relationship Id="rId10" Type="http://schemas.openxmlformats.org/officeDocument/2006/relationships/image" Target="../media/image271.png"/><Relationship Id="rId11" Type="http://schemas.openxmlformats.org/officeDocument/2006/relationships/image" Target="../media/image272.png"/><Relationship Id="rId12" Type="http://schemas.openxmlformats.org/officeDocument/2006/relationships/image" Target="../media/image273.png"/><Relationship Id="rId13" Type="http://schemas.openxmlformats.org/officeDocument/2006/relationships/image" Target="../media/image274.png"/><Relationship Id="rId14" Type="http://schemas.openxmlformats.org/officeDocument/2006/relationships/image" Target="../media/image275.png"/><Relationship Id="rId15" Type="http://schemas.openxmlformats.org/officeDocument/2006/relationships/image" Target="../media/image27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8" Type="http://schemas.openxmlformats.org/officeDocument/2006/relationships/image" Target="../media/image283.png"/><Relationship Id="rId9" Type="http://schemas.openxmlformats.org/officeDocument/2006/relationships/image" Target="../media/image284.png"/><Relationship Id="rId10" Type="http://schemas.openxmlformats.org/officeDocument/2006/relationships/image" Target="../media/image285.png"/><Relationship Id="rId11" Type="http://schemas.openxmlformats.org/officeDocument/2006/relationships/image" Target="../media/image286.png"/><Relationship Id="rId12" Type="http://schemas.openxmlformats.org/officeDocument/2006/relationships/image" Target="../media/image287.png"/><Relationship Id="rId13" Type="http://schemas.openxmlformats.org/officeDocument/2006/relationships/image" Target="../media/image288.png"/><Relationship Id="rId14" Type="http://schemas.openxmlformats.org/officeDocument/2006/relationships/image" Target="../media/image289.png"/><Relationship Id="rId15" Type="http://schemas.openxmlformats.org/officeDocument/2006/relationships/image" Target="../media/image29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Relationship Id="rId7" Type="http://schemas.openxmlformats.org/officeDocument/2006/relationships/image" Target="../media/image296.png"/><Relationship Id="rId8" Type="http://schemas.openxmlformats.org/officeDocument/2006/relationships/image" Target="../media/image297.png"/><Relationship Id="rId9" Type="http://schemas.openxmlformats.org/officeDocument/2006/relationships/image" Target="../media/image298.png"/><Relationship Id="rId10" Type="http://schemas.openxmlformats.org/officeDocument/2006/relationships/image" Target="../media/image299.png"/><Relationship Id="rId11" Type="http://schemas.openxmlformats.org/officeDocument/2006/relationships/image" Target="../media/image300.png"/><Relationship Id="rId12" Type="http://schemas.openxmlformats.org/officeDocument/2006/relationships/image" Target="../media/image301.png"/><Relationship Id="rId13" Type="http://schemas.openxmlformats.org/officeDocument/2006/relationships/image" Target="../media/image302.png"/><Relationship Id="rId14" Type="http://schemas.openxmlformats.org/officeDocument/2006/relationships/image" Target="../media/image30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Relationship Id="rId7" Type="http://schemas.openxmlformats.org/officeDocument/2006/relationships/image" Target="../media/image309.png"/><Relationship Id="rId8" Type="http://schemas.openxmlformats.org/officeDocument/2006/relationships/image" Target="../media/image310.png"/><Relationship Id="rId9" Type="http://schemas.openxmlformats.org/officeDocument/2006/relationships/image" Target="../media/image311.png"/><Relationship Id="rId10" Type="http://schemas.openxmlformats.org/officeDocument/2006/relationships/image" Target="../media/image312.png"/><Relationship Id="rId11" Type="http://schemas.openxmlformats.org/officeDocument/2006/relationships/image" Target="../media/image313.png"/><Relationship Id="rId12" Type="http://schemas.openxmlformats.org/officeDocument/2006/relationships/image" Target="../media/image314.png"/><Relationship Id="rId13" Type="http://schemas.openxmlformats.org/officeDocument/2006/relationships/image" Target="../media/image31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png"/><Relationship Id="rId8" Type="http://schemas.openxmlformats.org/officeDocument/2006/relationships/image" Target="../media/image322.png"/><Relationship Id="rId9" Type="http://schemas.openxmlformats.org/officeDocument/2006/relationships/image" Target="../media/image323.png"/><Relationship Id="rId10" Type="http://schemas.openxmlformats.org/officeDocument/2006/relationships/image" Target="../media/image324.png"/><Relationship Id="rId11" Type="http://schemas.openxmlformats.org/officeDocument/2006/relationships/image" Target="../media/image325.png"/><Relationship Id="rId12" Type="http://schemas.openxmlformats.org/officeDocument/2006/relationships/image" Target="../media/image32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Relationship Id="rId9" Type="http://schemas.openxmlformats.org/officeDocument/2006/relationships/image" Target="../media/image334.png"/><Relationship Id="rId10" Type="http://schemas.openxmlformats.org/officeDocument/2006/relationships/image" Target="../media/image335.png"/><Relationship Id="rId11" Type="http://schemas.openxmlformats.org/officeDocument/2006/relationships/image" Target="../media/image336.png"/><Relationship Id="rId12" Type="http://schemas.openxmlformats.org/officeDocument/2006/relationships/image" Target="../media/image33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8.png"/><Relationship Id="rId3" Type="http://schemas.openxmlformats.org/officeDocument/2006/relationships/image" Target="../media/image339.png"/><Relationship Id="rId4" Type="http://schemas.openxmlformats.org/officeDocument/2006/relationships/image" Target="../media/image340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Relationship Id="rId9" Type="http://schemas.openxmlformats.org/officeDocument/2006/relationships/image" Target="../media/image345.png"/><Relationship Id="rId10" Type="http://schemas.openxmlformats.org/officeDocument/2006/relationships/image" Target="../media/image346.png"/><Relationship Id="rId11" Type="http://schemas.openxmlformats.org/officeDocument/2006/relationships/image" Target="../media/image347.png"/><Relationship Id="rId12" Type="http://schemas.openxmlformats.org/officeDocument/2006/relationships/image" Target="../media/image348.png"/><Relationship Id="rId13" Type="http://schemas.openxmlformats.org/officeDocument/2006/relationships/image" Target="../media/image34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58.png"/><Relationship Id="rId11" Type="http://schemas.openxmlformats.org/officeDocument/2006/relationships/image" Target="../media/image359.png"/><Relationship Id="rId12" Type="http://schemas.openxmlformats.org/officeDocument/2006/relationships/image" Target="../media/image360.png"/><Relationship Id="rId13" Type="http://schemas.openxmlformats.org/officeDocument/2006/relationships/image" Target="../media/image36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365.png"/><Relationship Id="rId6" Type="http://schemas.openxmlformats.org/officeDocument/2006/relationships/image" Target="../media/image366.png"/><Relationship Id="rId7" Type="http://schemas.openxmlformats.org/officeDocument/2006/relationships/image" Target="../media/image367.png"/><Relationship Id="rId8" Type="http://schemas.openxmlformats.org/officeDocument/2006/relationships/image" Target="../media/image368.png"/><Relationship Id="rId9" Type="http://schemas.openxmlformats.org/officeDocument/2006/relationships/image" Target="../media/image369.png"/><Relationship Id="rId10" Type="http://schemas.openxmlformats.org/officeDocument/2006/relationships/image" Target="../media/image370.png"/><Relationship Id="rId11" Type="http://schemas.openxmlformats.org/officeDocument/2006/relationships/image" Target="../media/image371.png"/><Relationship Id="rId12" Type="http://schemas.openxmlformats.org/officeDocument/2006/relationships/image" Target="../media/image372.png"/><Relationship Id="rId13" Type="http://schemas.openxmlformats.org/officeDocument/2006/relationships/image" Target="../media/image373.png"/><Relationship Id="rId14" Type="http://schemas.openxmlformats.org/officeDocument/2006/relationships/image" Target="../media/image37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81.png"/><Relationship Id="rId9" Type="http://schemas.openxmlformats.org/officeDocument/2006/relationships/image" Target="../media/image382.png"/><Relationship Id="rId10" Type="http://schemas.openxmlformats.org/officeDocument/2006/relationships/image" Target="../media/image383.png"/><Relationship Id="rId11" Type="http://schemas.openxmlformats.org/officeDocument/2006/relationships/image" Target="../media/image384.png"/><Relationship Id="rId12" Type="http://schemas.openxmlformats.org/officeDocument/2006/relationships/image" Target="../media/image385.png"/><Relationship Id="rId13" Type="http://schemas.openxmlformats.org/officeDocument/2006/relationships/image" Target="../media/image386.png"/><Relationship Id="rId14" Type="http://schemas.openxmlformats.org/officeDocument/2006/relationships/image" Target="../media/image38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8.png"/><Relationship Id="rId3" Type="http://schemas.openxmlformats.org/officeDocument/2006/relationships/image" Target="../media/image389.png"/><Relationship Id="rId4" Type="http://schemas.openxmlformats.org/officeDocument/2006/relationships/image" Target="../media/image390.png"/><Relationship Id="rId5" Type="http://schemas.openxmlformats.org/officeDocument/2006/relationships/image" Target="../media/image391.png"/><Relationship Id="rId6" Type="http://schemas.openxmlformats.org/officeDocument/2006/relationships/image" Target="../media/image392.png"/><Relationship Id="rId7" Type="http://schemas.openxmlformats.org/officeDocument/2006/relationships/image" Target="../media/image393.png"/><Relationship Id="rId8" Type="http://schemas.openxmlformats.org/officeDocument/2006/relationships/image" Target="../media/image394.png"/><Relationship Id="rId9" Type="http://schemas.openxmlformats.org/officeDocument/2006/relationships/image" Target="../media/image395.png"/><Relationship Id="rId10" Type="http://schemas.openxmlformats.org/officeDocument/2006/relationships/image" Target="../media/image396.png"/><Relationship Id="rId11" Type="http://schemas.openxmlformats.org/officeDocument/2006/relationships/image" Target="../media/image397.png"/><Relationship Id="rId12" Type="http://schemas.openxmlformats.org/officeDocument/2006/relationships/image" Target="../media/image398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40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2.png"/><Relationship Id="rId3" Type="http://schemas.openxmlformats.org/officeDocument/2006/relationships/image" Target="../media/image403.png"/><Relationship Id="rId4" Type="http://schemas.openxmlformats.org/officeDocument/2006/relationships/image" Target="../media/image404.png"/><Relationship Id="rId5" Type="http://schemas.openxmlformats.org/officeDocument/2006/relationships/image" Target="../media/image405.png"/><Relationship Id="rId6" Type="http://schemas.openxmlformats.org/officeDocument/2006/relationships/image" Target="../media/image406.png"/><Relationship Id="rId7" Type="http://schemas.openxmlformats.org/officeDocument/2006/relationships/image" Target="../media/image407.png"/><Relationship Id="rId8" Type="http://schemas.openxmlformats.org/officeDocument/2006/relationships/image" Target="../media/image408.png"/><Relationship Id="rId9" Type="http://schemas.openxmlformats.org/officeDocument/2006/relationships/image" Target="../media/image409.png"/><Relationship Id="rId10" Type="http://schemas.openxmlformats.org/officeDocument/2006/relationships/image" Target="../media/image410.png"/><Relationship Id="rId11" Type="http://schemas.openxmlformats.org/officeDocument/2006/relationships/image" Target="../media/image411.png"/><Relationship Id="rId12" Type="http://schemas.openxmlformats.org/officeDocument/2006/relationships/image" Target="../media/image412.png"/><Relationship Id="rId13" Type="http://schemas.openxmlformats.org/officeDocument/2006/relationships/image" Target="../media/image413.png"/><Relationship Id="rId14" Type="http://schemas.openxmlformats.org/officeDocument/2006/relationships/image" Target="../media/image414.png"/><Relationship Id="rId15" Type="http://schemas.openxmlformats.org/officeDocument/2006/relationships/image" Target="../media/image41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6.png"/><Relationship Id="rId3" Type="http://schemas.openxmlformats.org/officeDocument/2006/relationships/image" Target="../media/image417.png"/><Relationship Id="rId4" Type="http://schemas.openxmlformats.org/officeDocument/2006/relationships/image" Target="../media/image418.png"/><Relationship Id="rId5" Type="http://schemas.openxmlformats.org/officeDocument/2006/relationships/image" Target="../media/image419.png"/><Relationship Id="rId6" Type="http://schemas.openxmlformats.org/officeDocument/2006/relationships/image" Target="../media/image420.png"/><Relationship Id="rId7" Type="http://schemas.openxmlformats.org/officeDocument/2006/relationships/image" Target="../media/image421.png"/><Relationship Id="rId8" Type="http://schemas.openxmlformats.org/officeDocument/2006/relationships/image" Target="../media/image422.png"/><Relationship Id="rId9" Type="http://schemas.openxmlformats.org/officeDocument/2006/relationships/image" Target="../media/image423.png"/><Relationship Id="rId10" Type="http://schemas.openxmlformats.org/officeDocument/2006/relationships/image" Target="../media/image424.png"/><Relationship Id="rId11" Type="http://schemas.openxmlformats.org/officeDocument/2006/relationships/image" Target="../media/image425.png"/><Relationship Id="rId12" Type="http://schemas.openxmlformats.org/officeDocument/2006/relationships/image" Target="../media/image426.png"/><Relationship Id="rId13" Type="http://schemas.openxmlformats.org/officeDocument/2006/relationships/image" Target="../media/image427.png"/><Relationship Id="rId14" Type="http://schemas.openxmlformats.org/officeDocument/2006/relationships/image" Target="../media/image428.png"/><Relationship Id="rId15" Type="http://schemas.openxmlformats.org/officeDocument/2006/relationships/image" Target="../media/image42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0.png"/><Relationship Id="rId3" Type="http://schemas.openxmlformats.org/officeDocument/2006/relationships/image" Target="../media/image431.png"/><Relationship Id="rId4" Type="http://schemas.openxmlformats.org/officeDocument/2006/relationships/image" Target="../media/image432.png"/><Relationship Id="rId5" Type="http://schemas.openxmlformats.org/officeDocument/2006/relationships/image" Target="../media/image433.png"/><Relationship Id="rId6" Type="http://schemas.openxmlformats.org/officeDocument/2006/relationships/image" Target="../media/image434.png"/><Relationship Id="rId7" Type="http://schemas.openxmlformats.org/officeDocument/2006/relationships/image" Target="../media/image435.png"/><Relationship Id="rId8" Type="http://schemas.openxmlformats.org/officeDocument/2006/relationships/image" Target="../media/image436.png"/><Relationship Id="rId9" Type="http://schemas.openxmlformats.org/officeDocument/2006/relationships/image" Target="../media/image437.png"/><Relationship Id="rId10" Type="http://schemas.openxmlformats.org/officeDocument/2006/relationships/image" Target="../media/image438.png"/><Relationship Id="rId11" Type="http://schemas.openxmlformats.org/officeDocument/2006/relationships/image" Target="../media/image439.png"/><Relationship Id="rId12" Type="http://schemas.openxmlformats.org/officeDocument/2006/relationships/image" Target="../media/image440.png"/><Relationship Id="rId13" Type="http://schemas.openxmlformats.org/officeDocument/2006/relationships/image" Target="../media/image441.png"/><Relationship Id="rId14" Type="http://schemas.openxmlformats.org/officeDocument/2006/relationships/image" Target="../media/image442.png"/><Relationship Id="rId15" Type="http://schemas.openxmlformats.org/officeDocument/2006/relationships/image" Target="../media/image443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4.png"/><Relationship Id="rId3" Type="http://schemas.openxmlformats.org/officeDocument/2006/relationships/image" Target="../media/image445.png"/><Relationship Id="rId4" Type="http://schemas.openxmlformats.org/officeDocument/2006/relationships/image" Target="../media/image446.png"/><Relationship Id="rId5" Type="http://schemas.openxmlformats.org/officeDocument/2006/relationships/image" Target="../media/image447.png"/><Relationship Id="rId6" Type="http://schemas.openxmlformats.org/officeDocument/2006/relationships/image" Target="../media/image448.png"/><Relationship Id="rId7" Type="http://schemas.openxmlformats.org/officeDocument/2006/relationships/image" Target="../media/image449.png"/><Relationship Id="rId8" Type="http://schemas.openxmlformats.org/officeDocument/2006/relationships/image" Target="../media/image450.png"/><Relationship Id="rId9" Type="http://schemas.openxmlformats.org/officeDocument/2006/relationships/image" Target="../media/image451.png"/><Relationship Id="rId10" Type="http://schemas.openxmlformats.org/officeDocument/2006/relationships/image" Target="../media/image452.png"/><Relationship Id="rId11" Type="http://schemas.openxmlformats.org/officeDocument/2006/relationships/image" Target="../media/image453.png"/><Relationship Id="rId12" Type="http://schemas.openxmlformats.org/officeDocument/2006/relationships/image" Target="../media/image454.png"/><Relationship Id="rId13" Type="http://schemas.openxmlformats.org/officeDocument/2006/relationships/image" Target="../media/image455.png"/><Relationship Id="rId14" Type="http://schemas.openxmlformats.org/officeDocument/2006/relationships/image" Target="../media/image456.png"/><Relationship Id="rId15" Type="http://schemas.openxmlformats.org/officeDocument/2006/relationships/image" Target="../media/image457.png"/><Relationship Id="rId16" Type="http://schemas.openxmlformats.org/officeDocument/2006/relationships/image" Target="../media/image45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9.png"/><Relationship Id="rId3" Type="http://schemas.openxmlformats.org/officeDocument/2006/relationships/image" Target="../media/image460.png"/><Relationship Id="rId4" Type="http://schemas.openxmlformats.org/officeDocument/2006/relationships/image" Target="../media/image461.png"/><Relationship Id="rId5" Type="http://schemas.openxmlformats.org/officeDocument/2006/relationships/image" Target="../media/image462.png"/><Relationship Id="rId6" Type="http://schemas.openxmlformats.org/officeDocument/2006/relationships/image" Target="../media/image463.png"/><Relationship Id="rId7" Type="http://schemas.openxmlformats.org/officeDocument/2006/relationships/image" Target="../media/image464.png"/><Relationship Id="rId8" Type="http://schemas.openxmlformats.org/officeDocument/2006/relationships/image" Target="../media/image465.png"/><Relationship Id="rId9" Type="http://schemas.openxmlformats.org/officeDocument/2006/relationships/image" Target="../media/image466.png"/><Relationship Id="rId10" Type="http://schemas.openxmlformats.org/officeDocument/2006/relationships/image" Target="../media/image467.png"/><Relationship Id="rId11" Type="http://schemas.openxmlformats.org/officeDocument/2006/relationships/image" Target="../media/image468.png"/><Relationship Id="rId12" Type="http://schemas.openxmlformats.org/officeDocument/2006/relationships/image" Target="../media/image469.png"/><Relationship Id="rId13" Type="http://schemas.openxmlformats.org/officeDocument/2006/relationships/image" Target="../media/image470.png"/><Relationship Id="rId14" Type="http://schemas.openxmlformats.org/officeDocument/2006/relationships/image" Target="../media/image471.png"/><Relationship Id="rId15" Type="http://schemas.openxmlformats.org/officeDocument/2006/relationships/image" Target="../media/image472.png"/><Relationship Id="rId16" Type="http://schemas.openxmlformats.org/officeDocument/2006/relationships/image" Target="../media/image473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4.png"/><Relationship Id="rId3" Type="http://schemas.openxmlformats.org/officeDocument/2006/relationships/image" Target="../media/image475.png"/><Relationship Id="rId4" Type="http://schemas.openxmlformats.org/officeDocument/2006/relationships/image" Target="../media/image476.png"/><Relationship Id="rId5" Type="http://schemas.openxmlformats.org/officeDocument/2006/relationships/image" Target="../media/image477.png"/><Relationship Id="rId6" Type="http://schemas.openxmlformats.org/officeDocument/2006/relationships/image" Target="../media/image478.png"/><Relationship Id="rId7" Type="http://schemas.openxmlformats.org/officeDocument/2006/relationships/image" Target="../media/image479.png"/><Relationship Id="rId8" Type="http://schemas.openxmlformats.org/officeDocument/2006/relationships/image" Target="../media/image480.png"/><Relationship Id="rId9" Type="http://schemas.openxmlformats.org/officeDocument/2006/relationships/image" Target="../media/image481.png"/><Relationship Id="rId10" Type="http://schemas.openxmlformats.org/officeDocument/2006/relationships/image" Target="../media/image482.png"/><Relationship Id="rId11" Type="http://schemas.openxmlformats.org/officeDocument/2006/relationships/image" Target="../media/image483.png"/><Relationship Id="rId12" Type="http://schemas.openxmlformats.org/officeDocument/2006/relationships/image" Target="../media/image484.png"/><Relationship Id="rId13" Type="http://schemas.openxmlformats.org/officeDocument/2006/relationships/image" Target="../media/image485.png"/><Relationship Id="rId14" Type="http://schemas.openxmlformats.org/officeDocument/2006/relationships/image" Target="../media/image486.png"/><Relationship Id="rId15" Type="http://schemas.openxmlformats.org/officeDocument/2006/relationships/image" Target="../media/image487.png"/><Relationship Id="rId16" Type="http://schemas.openxmlformats.org/officeDocument/2006/relationships/image" Target="../media/image488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9.png"/><Relationship Id="rId3" Type="http://schemas.openxmlformats.org/officeDocument/2006/relationships/image" Target="../media/image490.png"/><Relationship Id="rId4" Type="http://schemas.openxmlformats.org/officeDocument/2006/relationships/image" Target="../media/image491.png"/><Relationship Id="rId5" Type="http://schemas.openxmlformats.org/officeDocument/2006/relationships/image" Target="../media/image492.png"/><Relationship Id="rId6" Type="http://schemas.openxmlformats.org/officeDocument/2006/relationships/image" Target="../media/image493.png"/><Relationship Id="rId7" Type="http://schemas.openxmlformats.org/officeDocument/2006/relationships/image" Target="../media/image494.png"/><Relationship Id="rId8" Type="http://schemas.openxmlformats.org/officeDocument/2006/relationships/image" Target="../media/image495.png"/><Relationship Id="rId9" Type="http://schemas.openxmlformats.org/officeDocument/2006/relationships/image" Target="../media/image496.png"/><Relationship Id="rId10" Type="http://schemas.openxmlformats.org/officeDocument/2006/relationships/image" Target="../media/image497.png"/><Relationship Id="rId11" Type="http://schemas.openxmlformats.org/officeDocument/2006/relationships/image" Target="../media/image498.png"/><Relationship Id="rId12" Type="http://schemas.openxmlformats.org/officeDocument/2006/relationships/image" Target="../media/image499.png"/><Relationship Id="rId13" Type="http://schemas.openxmlformats.org/officeDocument/2006/relationships/image" Target="../media/image500.png"/><Relationship Id="rId14" Type="http://schemas.openxmlformats.org/officeDocument/2006/relationships/image" Target="../media/image501.png"/><Relationship Id="rId15" Type="http://schemas.openxmlformats.org/officeDocument/2006/relationships/image" Target="../media/image502.png"/><Relationship Id="rId16" Type="http://schemas.openxmlformats.org/officeDocument/2006/relationships/image" Target="../media/image503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4.png"/><Relationship Id="rId3" Type="http://schemas.openxmlformats.org/officeDocument/2006/relationships/image" Target="../media/image505.png"/><Relationship Id="rId4" Type="http://schemas.openxmlformats.org/officeDocument/2006/relationships/image" Target="../media/image506.png"/><Relationship Id="rId5" Type="http://schemas.openxmlformats.org/officeDocument/2006/relationships/image" Target="../media/image507.png"/><Relationship Id="rId6" Type="http://schemas.openxmlformats.org/officeDocument/2006/relationships/image" Target="../media/image508.png"/><Relationship Id="rId7" Type="http://schemas.openxmlformats.org/officeDocument/2006/relationships/image" Target="../media/image509.png"/><Relationship Id="rId8" Type="http://schemas.openxmlformats.org/officeDocument/2006/relationships/image" Target="../media/image510.png"/><Relationship Id="rId9" Type="http://schemas.openxmlformats.org/officeDocument/2006/relationships/image" Target="../media/image511.png"/><Relationship Id="rId10" Type="http://schemas.openxmlformats.org/officeDocument/2006/relationships/image" Target="../media/image512.png"/><Relationship Id="rId11" Type="http://schemas.openxmlformats.org/officeDocument/2006/relationships/image" Target="../media/image513.png"/><Relationship Id="rId12" Type="http://schemas.openxmlformats.org/officeDocument/2006/relationships/image" Target="../media/image514.png"/><Relationship Id="rId13" Type="http://schemas.openxmlformats.org/officeDocument/2006/relationships/image" Target="../media/image515.png"/><Relationship Id="rId14" Type="http://schemas.openxmlformats.org/officeDocument/2006/relationships/image" Target="../media/image516.png"/><Relationship Id="rId15" Type="http://schemas.openxmlformats.org/officeDocument/2006/relationships/image" Target="../media/image517.png"/><Relationship Id="rId16" Type="http://schemas.openxmlformats.org/officeDocument/2006/relationships/image" Target="../media/image51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9.png"/><Relationship Id="rId3" Type="http://schemas.openxmlformats.org/officeDocument/2006/relationships/image" Target="../media/image520.png"/><Relationship Id="rId4" Type="http://schemas.openxmlformats.org/officeDocument/2006/relationships/image" Target="../media/image521.png"/><Relationship Id="rId5" Type="http://schemas.openxmlformats.org/officeDocument/2006/relationships/image" Target="../media/image522.png"/><Relationship Id="rId6" Type="http://schemas.openxmlformats.org/officeDocument/2006/relationships/image" Target="../media/image523.png"/><Relationship Id="rId7" Type="http://schemas.openxmlformats.org/officeDocument/2006/relationships/image" Target="../media/image524.png"/><Relationship Id="rId8" Type="http://schemas.openxmlformats.org/officeDocument/2006/relationships/image" Target="../media/image525.png"/><Relationship Id="rId9" Type="http://schemas.openxmlformats.org/officeDocument/2006/relationships/image" Target="../media/image526.png"/><Relationship Id="rId10" Type="http://schemas.openxmlformats.org/officeDocument/2006/relationships/image" Target="../media/image527.png"/><Relationship Id="rId11" Type="http://schemas.openxmlformats.org/officeDocument/2006/relationships/image" Target="../media/image528.png"/><Relationship Id="rId12" Type="http://schemas.openxmlformats.org/officeDocument/2006/relationships/image" Target="../media/image529.png"/><Relationship Id="rId13" Type="http://schemas.openxmlformats.org/officeDocument/2006/relationships/image" Target="../media/image530.png"/><Relationship Id="rId14" Type="http://schemas.openxmlformats.org/officeDocument/2006/relationships/image" Target="../media/image531.png"/><Relationship Id="rId15" Type="http://schemas.openxmlformats.org/officeDocument/2006/relationships/image" Target="../media/image532.png"/><Relationship Id="rId16" Type="http://schemas.openxmlformats.org/officeDocument/2006/relationships/image" Target="../media/image53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4.png"/><Relationship Id="rId3" Type="http://schemas.openxmlformats.org/officeDocument/2006/relationships/image" Target="../media/image535.png"/><Relationship Id="rId4" Type="http://schemas.openxmlformats.org/officeDocument/2006/relationships/image" Target="../media/image536.png"/><Relationship Id="rId5" Type="http://schemas.openxmlformats.org/officeDocument/2006/relationships/image" Target="../media/image537.png"/><Relationship Id="rId6" Type="http://schemas.openxmlformats.org/officeDocument/2006/relationships/image" Target="../media/image538.png"/><Relationship Id="rId7" Type="http://schemas.openxmlformats.org/officeDocument/2006/relationships/image" Target="../media/image539.png"/><Relationship Id="rId8" Type="http://schemas.openxmlformats.org/officeDocument/2006/relationships/image" Target="../media/image540.png"/><Relationship Id="rId9" Type="http://schemas.openxmlformats.org/officeDocument/2006/relationships/image" Target="../media/image541.png"/><Relationship Id="rId10" Type="http://schemas.openxmlformats.org/officeDocument/2006/relationships/image" Target="../media/image542.png"/><Relationship Id="rId11" Type="http://schemas.openxmlformats.org/officeDocument/2006/relationships/image" Target="../media/image543.png"/><Relationship Id="rId12" Type="http://schemas.openxmlformats.org/officeDocument/2006/relationships/image" Target="../media/image544.png"/><Relationship Id="rId13" Type="http://schemas.openxmlformats.org/officeDocument/2006/relationships/image" Target="../media/image545.png"/><Relationship Id="rId14" Type="http://schemas.openxmlformats.org/officeDocument/2006/relationships/image" Target="../media/image546.png"/><Relationship Id="rId15" Type="http://schemas.openxmlformats.org/officeDocument/2006/relationships/image" Target="../media/image547.png"/><Relationship Id="rId16" Type="http://schemas.openxmlformats.org/officeDocument/2006/relationships/image" Target="../media/image548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9.png"/><Relationship Id="rId3" Type="http://schemas.openxmlformats.org/officeDocument/2006/relationships/image" Target="../media/image550.png"/><Relationship Id="rId4" Type="http://schemas.openxmlformats.org/officeDocument/2006/relationships/image" Target="../media/image551.png"/><Relationship Id="rId5" Type="http://schemas.openxmlformats.org/officeDocument/2006/relationships/image" Target="../media/image552.png"/><Relationship Id="rId6" Type="http://schemas.openxmlformats.org/officeDocument/2006/relationships/image" Target="../media/image553.png"/><Relationship Id="rId7" Type="http://schemas.openxmlformats.org/officeDocument/2006/relationships/image" Target="../media/image554.png"/><Relationship Id="rId8" Type="http://schemas.openxmlformats.org/officeDocument/2006/relationships/image" Target="../media/image555.png"/><Relationship Id="rId9" Type="http://schemas.openxmlformats.org/officeDocument/2006/relationships/image" Target="../media/image556.png"/><Relationship Id="rId10" Type="http://schemas.openxmlformats.org/officeDocument/2006/relationships/image" Target="../media/image557.png"/><Relationship Id="rId11" Type="http://schemas.openxmlformats.org/officeDocument/2006/relationships/image" Target="../media/image558.png"/><Relationship Id="rId12" Type="http://schemas.openxmlformats.org/officeDocument/2006/relationships/image" Target="../media/image559.png"/><Relationship Id="rId13" Type="http://schemas.openxmlformats.org/officeDocument/2006/relationships/image" Target="../media/image560.png"/><Relationship Id="rId14" Type="http://schemas.openxmlformats.org/officeDocument/2006/relationships/image" Target="../media/image561.png"/><Relationship Id="rId15" Type="http://schemas.openxmlformats.org/officeDocument/2006/relationships/image" Target="../media/image562.png"/><Relationship Id="rId16" Type="http://schemas.openxmlformats.org/officeDocument/2006/relationships/image" Target="../media/image56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4.png"/><Relationship Id="rId3" Type="http://schemas.openxmlformats.org/officeDocument/2006/relationships/image" Target="../media/image565.png"/><Relationship Id="rId4" Type="http://schemas.openxmlformats.org/officeDocument/2006/relationships/image" Target="../media/image566.png"/><Relationship Id="rId5" Type="http://schemas.openxmlformats.org/officeDocument/2006/relationships/image" Target="../media/image567.png"/><Relationship Id="rId6" Type="http://schemas.openxmlformats.org/officeDocument/2006/relationships/image" Target="../media/image568.png"/><Relationship Id="rId7" Type="http://schemas.openxmlformats.org/officeDocument/2006/relationships/image" Target="../media/image569.png"/><Relationship Id="rId8" Type="http://schemas.openxmlformats.org/officeDocument/2006/relationships/image" Target="../media/image570.png"/><Relationship Id="rId9" Type="http://schemas.openxmlformats.org/officeDocument/2006/relationships/image" Target="../media/image571.png"/><Relationship Id="rId10" Type="http://schemas.openxmlformats.org/officeDocument/2006/relationships/image" Target="../media/image572.png"/><Relationship Id="rId11" Type="http://schemas.openxmlformats.org/officeDocument/2006/relationships/image" Target="../media/image573.png"/><Relationship Id="rId12" Type="http://schemas.openxmlformats.org/officeDocument/2006/relationships/image" Target="../media/image574.png"/><Relationship Id="rId13" Type="http://schemas.openxmlformats.org/officeDocument/2006/relationships/image" Target="../media/image575.png"/><Relationship Id="rId14" Type="http://schemas.openxmlformats.org/officeDocument/2006/relationships/image" Target="../media/image576.png"/><Relationship Id="rId15" Type="http://schemas.openxmlformats.org/officeDocument/2006/relationships/image" Target="../media/image577.png"/><Relationship Id="rId16" Type="http://schemas.openxmlformats.org/officeDocument/2006/relationships/image" Target="../media/image578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9.png"/><Relationship Id="rId3" Type="http://schemas.openxmlformats.org/officeDocument/2006/relationships/image" Target="../media/image580.png"/><Relationship Id="rId4" Type="http://schemas.openxmlformats.org/officeDocument/2006/relationships/image" Target="../media/image581.png"/><Relationship Id="rId5" Type="http://schemas.openxmlformats.org/officeDocument/2006/relationships/image" Target="../media/image582.png"/><Relationship Id="rId6" Type="http://schemas.openxmlformats.org/officeDocument/2006/relationships/image" Target="../media/image583.png"/><Relationship Id="rId7" Type="http://schemas.openxmlformats.org/officeDocument/2006/relationships/image" Target="../media/image584.png"/><Relationship Id="rId8" Type="http://schemas.openxmlformats.org/officeDocument/2006/relationships/image" Target="../media/image585.png"/><Relationship Id="rId9" Type="http://schemas.openxmlformats.org/officeDocument/2006/relationships/image" Target="../media/image586.png"/><Relationship Id="rId10" Type="http://schemas.openxmlformats.org/officeDocument/2006/relationships/image" Target="../media/image587.png"/><Relationship Id="rId11" Type="http://schemas.openxmlformats.org/officeDocument/2006/relationships/image" Target="../media/image588.png"/><Relationship Id="rId12" Type="http://schemas.openxmlformats.org/officeDocument/2006/relationships/image" Target="../media/image589.png"/><Relationship Id="rId13" Type="http://schemas.openxmlformats.org/officeDocument/2006/relationships/image" Target="../media/image590.png"/><Relationship Id="rId14" Type="http://schemas.openxmlformats.org/officeDocument/2006/relationships/image" Target="../media/image591.png"/><Relationship Id="rId15" Type="http://schemas.openxmlformats.org/officeDocument/2006/relationships/image" Target="../media/image592.png"/><Relationship Id="rId16" Type="http://schemas.openxmlformats.org/officeDocument/2006/relationships/image" Target="../media/image593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4.png"/><Relationship Id="rId3" Type="http://schemas.openxmlformats.org/officeDocument/2006/relationships/image" Target="../media/image595.png"/><Relationship Id="rId4" Type="http://schemas.openxmlformats.org/officeDocument/2006/relationships/image" Target="../media/image596.png"/><Relationship Id="rId5" Type="http://schemas.openxmlformats.org/officeDocument/2006/relationships/image" Target="../media/image597.png"/><Relationship Id="rId6" Type="http://schemas.openxmlformats.org/officeDocument/2006/relationships/image" Target="../media/image598.png"/><Relationship Id="rId7" Type="http://schemas.openxmlformats.org/officeDocument/2006/relationships/image" Target="../media/image599.png"/><Relationship Id="rId8" Type="http://schemas.openxmlformats.org/officeDocument/2006/relationships/image" Target="../media/image600.png"/><Relationship Id="rId9" Type="http://schemas.openxmlformats.org/officeDocument/2006/relationships/image" Target="../media/image601.png"/><Relationship Id="rId10" Type="http://schemas.openxmlformats.org/officeDocument/2006/relationships/image" Target="../media/image602.png"/><Relationship Id="rId11" Type="http://schemas.openxmlformats.org/officeDocument/2006/relationships/image" Target="../media/image603.png"/><Relationship Id="rId12" Type="http://schemas.openxmlformats.org/officeDocument/2006/relationships/image" Target="../media/image604.png"/><Relationship Id="rId13" Type="http://schemas.openxmlformats.org/officeDocument/2006/relationships/image" Target="../media/image605.png"/><Relationship Id="rId14" Type="http://schemas.openxmlformats.org/officeDocument/2006/relationships/image" Target="../media/image606.png"/><Relationship Id="rId15" Type="http://schemas.openxmlformats.org/officeDocument/2006/relationships/image" Target="../media/image607.png"/><Relationship Id="rId16" Type="http://schemas.openxmlformats.org/officeDocument/2006/relationships/image" Target="../media/image60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9.png"/><Relationship Id="rId3" Type="http://schemas.openxmlformats.org/officeDocument/2006/relationships/image" Target="../media/image610.png"/><Relationship Id="rId4" Type="http://schemas.openxmlformats.org/officeDocument/2006/relationships/image" Target="../media/image611.png"/><Relationship Id="rId5" Type="http://schemas.openxmlformats.org/officeDocument/2006/relationships/image" Target="../media/image612.png"/><Relationship Id="rId6" Type="http://schemas.openxmlformats.org/officeDocument/2006/relationships/image" Target="../media/image613.png"/><Relationship Id="rId7" Type="http://schemas.openxmlformats.org/officeDocument/2006/relationships/image" Target="../media/image614.png"/><Relationship Id="rId8" Type="http://schemas.openxmlformats.org/officeDocument/2006/relationships/image" Target="../media/image615.png"/><Relationship Id="rId9" Type="http://schemas.openxmlformats.org/officeDocument/2006/relationships/image" Target="../media/image616.png"/><Relationship Id="rId10" Type="http://schemas.openxmlformats.org/officeDocument/2006/relationships/image" Target="../media/image617.png"/><Relationship Id="rId11" Type="http://schemas.openxmlformats.org/officeDocument/2006/relationships/image" Target="../media/image618.png"/><Relationship Id="rId12" Type="http://schemas.openxmlformats.org/officeDocument/2006/relationships/image" Target="../media/image619.png"/><Relationship Id="rId13" Type="http://schemas.openxmlformats.org/officeDocument/2006/relationships/image" Target="../media/image620.png"/><Relationship Id="rId14" Type="http://schemas.openxmlformats.org/officeDocument/2006/relationships/image" Target="../media/image621.png"/><Relationship Id="rId15" Type="http://schemas.openxmlformats.org/officeDocument/2006/relationships/image" Target="../media/image622.png"/><Relationship Id="rId16" Type="http://schemas.openxmlformats.org/officeDocument/2006/relationships/image" Target="../media/image623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4.png"/><Relationship Id="rId3" Type="http://schemas.openxmlformats.org/officeDocument/2006/relationships/image" Target="../media/image625.png"/><Relationship Id="rId4" Type="http://schemas.openxmlformats.org/officeDocument/2006/relationships/image" Target="../media/image626.png"/><Relationship Id="rId5" Type="http://schemas.openxmlformats.org/officeDocument/2006/relationships/image" Target="../media/image627.png"/><Relationship Id="rId6" Type="http://schemas.openxmlformats.org/officeDocument/2006/relationships/image" Target="../media/image628.png"/><Relationship Id="rId7" Type="http://schemas.openxmlformats.org/officeDocument/2006/relationships/image" Target="../media/image629.png"/><Relationship Id="rId8" Type="http://schemas.openxmlformats.org/officeDocument/2006/relationships/image" Target="../media/image630.png"/><Relationship Id="rId9" Type="http://schemas.openxmlformats.org/officeDocument/2006/relationships/image" Target="../media/image631.png"/><Relationship Id="rId10" Type="http://schemas.openxmlformats.org/officeDocument/2006/relationships/image" Target="../media/image632.png"/><Relationship Id="rId11" Type="http://schemas.openxmlformats.org/officeDocument/2006/relationships/image" Target="../media/image633.png"/><Relationship Id="rId12" Type="http://schemas.openxmlformats.org/officeDocument/2006/relationships/image" Target="../media/image634.png"/><Relationship Id="rId13" Type="http://schemas.openxmlformats.org/officeDocument/2006/relationships/image" Target="../media/image635.png"/><Relationship Id="rId14" Type="http://schemas.openxmlformats.org/officeDocument/2006/relationships/image" Target="../media/image636.png"/><Relationship Id="rId15" Type="http://schemas.openxmlformats.org/officeDocument/2006/relationships/image" Target="../media/image637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8.png"/><Relationship Id="rId3" Type="http://schemas.openxmlformats.org/officeDocument/2006/relationships/image" Target="../media/image639.png"/><Relationship Id="rId4" Type="http://schemas.openxmlformats.org/officeDocument/2006/relationships/image" Target="../media/image640.png"/><Relationship Id="rId5" Type="http://schemas.openxmlformats.org/officeDocument/2006/relationships/image" Target="../media/image641.png"/><Relationship Id="rId6" Type="http://schemas.openxmlformats.org/officeDocument/2006/relationships/image" Target="../media/image642.png"/><Relationship Id="rId7" Type="http://schemas.openxmlformats.org/officeDocument/2006/relationships/image" Target="../media/image643.png"/><Relationship Id="rId8" Type="http://schemas.openxmlformats.org/officeDocument/2006/relationships/image" Target="../media/image644.png"/><Relationship Id="rId9" Type="http://schemas.openxmlformats.org/officeDocument/2006/relationships/image" Target="../media/image645.png"/><Relationship Id="rId10" Type="http://schemas.openxmlformats.org/officeDocument/2006/relationships/image" Target="../media/image646.png"/><Relationship Id="rId11" Type="http://schemas.openxmlformats.org/officeDocument/2006/relationships/image" Target="../media/image647.png"/><Relationship Id="rId12" Type="http://schemas.openxmlformats.org/officeDocument/2006/relationships/image" Target="../media/image648.png"/><Relationship Id="rId13" Type="http://schemas.openxmlformats.org/officeDocument/2006/relationships/image" Target="../media/image649.png"/><Relationship Id="rId14" Type="http://schemas.openxmlformats.org/officeDocument/2006/relationships/image" Target="../media/image65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1.png"/><Relationship Id="rId3" Type="http://schemas.openxmlformats.org/officeDocument/2006/relationships/image" Target="../media/image652.png"/><Relationship Id="rId4" Type="http://schemas.openxmlformats.org/officeDocument/2006/relationships/image" Target="../media/image653.png"/><Relationship Id="rId5" Type="http://schemas.openxmlformats.org/officeDocument/2006/relationships/image" Target="../media/image654.png"/><Relationship Id="rId6" Type="http://schemas.openxmlformats.org/officeDocument/2006/relationships/image" Target="../media/image655.png"/><Relationship Id="rId7" Type="http://schemas.openxmlformats.org/officeDocument/2006/relationships/image" Target="../media/image656.png"/><Relationship Id="rId8" Type="http://schemas.openxmlformats.org/officeDocument/2006/relationships/image" Target="../media/image657.png"/><Relationship Id="rId9" Type="http://schemas.openxmlformats.org/officeDocument/2006/relationships/image" Target="../media/image658.png"/><Relationship Id="rId10" Type="http://schemas.openxmlformats.org/officeDocument/2006/relationships/image" Target="../media/image659.png"/><Relationship Id="rId11" Type="http://schemas.openxmlformats.org/officeDocument/2006/relationships/image" Target="../media/image660.png"/><Relationship Id="rId12" Type="http://schemas.openxmlformats.org/officeDocument/2006/relationships/image" Target="../media/image661.png"/><Relationship Id="rId13" Type="http://schemas.openxmlformats.org/officeDocument/2006/relationships/image" Target="../media/image662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3.png"/><Relationship Id="rId3" Type="http://schemas.openxmlformats.org/officeDocument/2006/relationships/image" Target="../media/image664.png"/><Relationship Id="rId4" Type="http://schemas.openxmlformats.org/officeDocument/2006/relationships/image" Target="../media/image665.png"/><Relationship Id="rId5" Type="http://schemas.openxmlformats.org/officeDocument/2006/relationships/image" Target="../media/image666.png"/><Relationship Id="rId6" Type="http://schemas.openxmlformats.org/officeDocument/2006/relationships/image" Target="../media/image667.png"/><Relationship Id="rId7" Type="http://schemas.openxmlformats.org/officeDocument/2006/relationships/image" Target="../media/image668.png"/><Relationship Id="rId8" Type="http://schemas.openxmlformats.org/officeDocument/2006/relationships/image" Target="../media/image669.png"/><Relationship Id="rId9" Type="http://schemas.openxmlformats.org/officeDocument/2006/relationships/image" Target="../media/image670.png"/><Relationship Id="rId10" Type="http://schemas.openxmlformats.org/officeDocument/2006/relationships/image" Target="../media/image671.png"/><Relationship Id="rId11" Type="http://schemas.openxmlformats.org/officeDocument/2006/relationships/image" Target="../media/image672.png"/><Relationship Id="rId12" Type="http://schemas.openxmlformats.org/officeDocument/2006/relationships/image" Target="../media/image673.png"/><Relationship Id="rId13" Type="http://schemas.openxmlformats.org/officeDocument/2006/relationships/image" Target="../media/image674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5.png"/><Relationship Id="rId3" Type="http://schemas.openxmlformats.org/officeDocument/2006/relationships/image" Target="../media/image676.png"/><Relationship Id="rId4" Type="http://schemas.openxmlformats.org/officeDocument/2006/relationships/image" Target="../media/image677.png"/><Relationship Id="rId5" Type="http://schemas.openxmlformats.org/officeDocument/2006/relationships/image" Target="../media/image678.png"/><Relationship Id="rId6" Type="http://schemas.openxmlformats.org/officeDocument/2006/relationships/image" Target="../media/image679.png"/><Relationship Id="rId7" Type="http://schemas.openxmlformats.org/officeDocument/2006/relationships/image" Target="../media/image680.png"/><Relationship Id="rId8" Type="http://schemas.openxmlformats.org/officeDocument/2006/relationships/image" Target="../media/image681.png"/><Relationship Id="rId9" Type="http://schemas.openxmlformats.org/officeDocument/2006/relationships/image" Target="../media/image682.png"/><Relationship Id="rId10" Type="http://schemas.openxmlformats.org/officeDocument/2006/relationships/image" Target="../media/image683.png"/><Relationship Id="rId11" Type="http://schemas.openxmlformats.org/officeDocument/2006/relationships/image" Target="../media/image684.png"/><Relationship Id="rId12" Type="http://schemas.openxmlformats.org/officeDocument/2006/relationships/image" Target="../media/image685.png"/><Relationship Id="rId13" Type="http://schemas.openxmlformats.org/officeDocument/2006/relationships/image" Target="../media/image686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7.png"/><Relationship Id="rId3" Type="http://schemas.openxmlformats.org/officeDocument/2006/relationships/image" Target="../media/image688.png"/><Relationship Id="rId4" Type="http://schemas.openxmlformats.org/officeDocument/2006/relationships/image" Target="../media/image689.png"/><Relationship Id="rId5" Type="http://schemas.openxmlformats.org/officeDocument/2006/relationships/image" Target="../media/image690.png"/><Relationship Id="rId6" Type="http://schemas.openxmlformats.org/officeDocument/2006/relationships/image" Target="../media/image691.png"/><Relationship Id="rId7" Type="http://schemas.openxmlformats.org/officeDocument/2006/relationships/image" Target="../media/image692.png"/><Relationship Id="rId8" Type="http://schemas.openxmlformats.org/officeDocument/2006/relationships/image" Target="../media/image693.png"/><Relationship Id="rId9" Type="http://schemas.openxmlformats.org/officeDocument/2006/relationships/image" Target="../media/image694.png"/><Relationship Id="rId10" Type="http://schemas.openxmlformats.org/officeDocument/2006/relationships/image" Target="../media/image695.png"/><Relationship Id="rId11" Type="http://schemas.openxmlformats.org/officeDocument/2006/relationships/image" Target="../media/image696.png"/><Relationship Id="rId12" Type="http://schemas.openxmlformats.org/officeDocument/2006/relationships/image" Target="../media/image697.png"/><Relationship Id="rId13" Type="http://schemas.openxmlformats.org/officeDocument/2006/relationships/image" Target="../media/image698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9.png"/><Relationship Id="rId3" Type="http://schemas.openxmlformats.org/officeDocument/2006/relationships/image" Target="../media/image700.png"/><Relationship Id="rId4" Type="http://schemas.openxmlformats.org/officeDocument/2006/relationships/image" Target="../media/image701.png"/><Relationship Id="rId5" Type="http://schemas.openxmlformats.org/officeDocument/2006/relationships/image" Target="../media/image702.png"/><Relationship Id="rId6" Type="http://schemas.openxmlformats.org/officeDocument/2006/relationships/image" Target="../media/image703.png"/><Relationship Id="rId7" Type="http://schemas.openxmlformats.org/officeDocument/2006/relationships/image" Target="../media/image704.png"/><Relationship Id="rId8" Type="http://schemas.openxmlformats.org/officeDocument/2006/relationships/image" Target="../media/image705.png"/><Relationship Id="rId9" Type="http://schemas.openxmlformats.org/officeDocument/2006/relationships/image" Target="../media/image706.png"/><Relationship Id="rId10" Type="http://schemas.openxmlformats.org/officeDocument/2006/relationships/image" Target="../media/image707.png"/><Relationship Id="rId11" Type="http://schemas.openxmlformats.org/officeDocument/2006/relationships/image" Target="../media/image708.png"/><Relationship Id="rId12" Type="http://schemas.openxmlformats.org/officeDocument/2006/relationships/image" Target="../media/image709.png"/><Relationship Id="rId13" Type="http://schemas.openxmlformats.org/officeDocument/2006/relationships/image" Target="../media/image710.png"/><Relationship Id="rId14" Type="http://schemas.openxmlformats.org/officeDocument/2006/relationships/image" Target="../media/image711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2.png"/><Relationship Id="rId3" Type="http://schemas.openxmlformats.org/officeDocument/2006/relationships/image" Target="../media/image713.png"/><Relationship Id="rId4" Type="http://schemas.openxmlformats.org/officeDocument/2006/relationships/image" Target="../media/image714.png"/><Relationship Id="rId5" Type="http://schemas.openxmlformats.org/officeDocument/2006/relationships/image" Target="../media/image715.png"/><Relationship Id="rId6" Type="http://schemas.openxmlformats.org/officeDocument/2006/relationships/image" Target="../media/image716.png"/><Relationship Id="rId7" Type="http://schemas.openxmlformats.org/officeDocument/2006/relationships/image" Target="../media/image717.png"/><Relationship Id="rId8" Type="http://schemas.openxmlformats.org/officeDocument/2006/relationships/image" Target="../media/image718.png"/><Relationship Id="rId9" Type="http://schemas.openxmlformats.org/officeDocument/2006/relationships/image" Target="../media/image719.png"/><Relationship Id="rId10" Type="http://schemas.openxmlformats.org/officeDocument/2006/relationships/image" Target="../media/image720.png"/><Relationship Id="rId11" Type="http://schemas.openxmlformats.org/officeDocument/2006/relationships/image" Target="../media/image721.png"/><Relationship Id="rId12" Type="http://schemas.openxmlformats.org/officeDocument/2006/relationships/image" Target="../media/image722.png"/><Relationship Id="rId13" Type="http://schemas.openxmlformats.org/officeDocument/2006/relationships/image" Target="../media/image723.png"/><Relationship Id="rId14" Type="http://schemas.openxmlformats.org/officeDocument/2006/relationships/image" Target="../media/image724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5.png"/><Relationship Id="rId3" Type="http://schemas.openxmlformats.org/officeDocument/2006/relationships/image" Target="../media/image726.png"/><Relationship Id="rId4" Type="http://schemas.openxmlformats.org/officeDocument/2006/relationships/image" Target="../media/image727.png"/><Relationship Id="rId5" Type="http://schemas.openxmlformats.org/officeDocument/2006/relationships/image" Target="../media/image728.png"/><Relationship Id="rId6" Type="http://schemas.openxmlformats.org/officeDocument/2006/relationships/image" Target="../media/image729.png"/><Relationship Id="rId7" Type="http://schemas.openxmlformats.org/officeDocument/2006/relationships/image" Target="../media/image730.png"/><Relationship Id="rId8" Type="http://schemas.openxmlformats.org/officeDocument/2006/relationships/image" Target="../media/image731.png"/><Relationship Id="rId9" Type="http://schemas.openxmlformats.org/officeDocument/2006/relationships/image" Target="../media/image732.png"/><Relationship Id="rId10" Type="http://schemas.openxmlformats.org/officeDocument/2006/relationships/image" Target="../media/image733.png"/><Relationship Id="rId11" Type="http://schemas.openxmlformats.org/officeDocument/2006/relationships/image" Target="../media/image734.png"/><Relationship Id="rId12" Type="http://schemas.openxmlformats.org/officeDocument/2006/relationships/image" Target="../media/image735.png"/><Relationship Id="rId13" Type="http://schemas.openxmlformats.org/officeDocument/2006/relationships/image" Target="../media/image736.png"/><Relationship Id="rId14" Type="http://schemas.openxmlformats.org/officeDocument/2006/relationships/image" Target="../media/image73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8.png"/><Relationship Id="rId3" Type="http://schemas.openxmlformats.org/officeDocument/2006/relationships/image" Target="../media/image739.png"/><Relationship Id="rId4" Type="http://schemas.openxmlformats.org/officeDocument/2006/relationships/image" Target="../media/image740.png"/><Relationship Id="rId5" Type="http://schemas.openxmlformats.org/officeDocument/2006/relationships/image" Target="../media/image741.png"/><Relationship Id="rId6" Type="http://schemas.openxmlformats.org/officeDocument/2006/relationships/image" Target="../media/image742.png"/><Relationship Id="rId7" Type="http://schemas.openxmlformats.org/officeDocument/2006/relationships/image" Target="../media/image743.png"/><Relationship Id="rId8" Type="http://schemas.openxmlformats.org/officeDocument/2006/relationships/image" Target="../media/image744.png"/><Relationship Id="rId9" Type="http://schemas.openxmlformats.org/officeDocument/2006/relationships/image" Target="../media/image745.png"/><Relationship Id="rId10" Type="http://schemas.openxmlformats.org/officeDocument/2006/relationships/image" Target="../media/image746.png"/><Relationship Id="rId11" Type="http://schemas.openxmlformats.org/officeDocument/2006/relationships/image" Target="../media/image747.png"/><Relationship Id="rId12" Type="http://schemas.openxmlformats.org/officeDocument/2006/relationships/image" Target="../media/image748.png"/><Relationship Id="rId13" Type="http://schemas.openxmlformats.org/officeDocument/2006/relationships/image" Target="../media/image749.png"/><Relationship Id="rId14" Type="http://schemas.openxmlformats.org/officeDocument/2006/relationships/image" Target="../media/image750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1.png"/><Relationship Id="rId3" Type="http://schemas.openxmlformats.org/officeDocument/2006/relationships/image" Target="../media/image752.png"/><Relationship Id="rId4" Type="http://schemas.openxmlformats.org/officeDocument/2006/relationships/image" Target="../media/image753.png"/><Relationship Id="rId5" Type="http://schemas.openxmlformats.org/officeDocument/2006/relationships/image" Target="../media/image754.png"/><Relationship Id="rId6" Type="http://schemas.openxmlformats.org/officeDocument/2006/relationships/image" Target="../media/image755.png"/><Relationship Id="rId7" Type="http://schemas.openxmlformats.org/officeDocument/2006/relationships/image" Target="../media/image756.png"/><Relationship Id="rId8" Type="http://schemas.openxmlformats.org/officeDocument/2006/relationships/image" Target="../media/image757.png"/><Relationship Id="rId9" Type="http://schemas.openxmlformats.org/officeDocument/2006/relationships/image" Target="../media/image758.png"/><Relationship Id="rId10" Type="http://schemas.openxmlformats.org/officeDocument/2006/relationships/image" Target="../media/image759.png"/><Relationship Id="rId11" Type="http://schemas.openxmlformats.org/officeDocument/2006/relationships/image" Target="../media/image760.png"/><Relationship Id="rId12" Type="http://schemas.openxmlformats.org/officeDocument/2006/relationships/image" Target="../media/image761.png"/><Relationship Id="rId13" Type="http://schemas.openxmlformats.org/officeDocument/2006/relationships/image" Target="../media/image762.png"/><Relationship Id="rId14" Type="http://schemas.openxmlformats.org/officeDocument/2006/relationships/image" Target="../media/image763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4.png"/><Relationship Id="rId3" Type="http://schemas.openxmlformats.org/officeDocument/2006/relationships/image" Target="../media/image765.png"/><Relationship Id="rId4" Type="http://schemas.openxmlformats.org/officeDocument/2006/relationships/image" Target="../media/image766.png"/><Relationship Id="rId5" Type="http://schemas.openxmlformats.org/officeDocument/2006/relationships/image" Target="../media/image767.png"/><Relationship Id="rId6" Type="http://schemas.openxmlformats.org/officeDocument/2006/relationships/image" Target="../media/image768.png"/><Relationship Id="rId7" Type="http://schemas.openxmlformats.org/officeDocument/2006/relationships/image" Target="../media/image769.png"/><Relationship Id="rId8" Type="http://schemas.openxmlformats.org/officeDocument/2006/relationships/image" Target="../media/image770.png"/><Relationship Id="rId9" Type="http://schemas.openxmlformats.org/officeDocument/2006/relationships/image" Target="../media/image771.png"/><Relationship Id="rId10" Type="http://schemas.openxmlformats.org/officeDocument/2006/relationships/image" Target="../media/image772.png"/><Relationship Id="rId11" Type="http://schemas.openxmlformats.org/officeDocument/2006/relationships/image" Target="../media/image773.png"/><Relationship Id="rId12" Type="http://schemas.openxmlformats.org/officeDocument/2006/relationships/image" Target="../media/image774.png"/><Relationship Id="rId13" Type="http://schemas.openxmlformats.org/officeDocument/2006/relationships/image" Target="../media/image775.png"/><Relationship Id="rId14" Type="http://schemas.openxmlformats.org/officeDocument/2006/relationships/image" Target="../media/image776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7.png"/><Relationship Id="rId3" Type="http://schemas.openxmlformats.org/officeDocument/2006/relationships/image" Target="../media/image778.png"/><Relationship Id="rId4" Type="http://schemas.openxmlformats.org/officeDocument/2006/relationships/image" Target="../media/image779.png"/><Relationship Id="rId5" Type="http://schemas.openxmlformats.org/officeDocument/2006/relationships/image" Target="../media/image780.png"/><Relationship Id="rId6" Type="http://schemas.openxmlformats.org/officeDocument/2006/relationships/image" Target="../media/image781.png"/><Relationship Id="rId7" Type="http://schemas.openxmlformats.org/officeDocument/2006/relationships/image" Target="../media/image782.png"/><Relationship Id="rId8" Type="http://schemas.openxmlformats.org/officeDocument/2006/relationships/image" Target="../media/image783.png"/><Relationship Id="rId9" Type="http://schemas.openxmlformats.org/officeDocument/2006/relationships/image" Target="../media/image784.png"/><Relationship Id="rId10" Type="http://schemas.openxmlformats.org/officeDocument/2006/relationships/image" Target="../media/image785.png"/><Relationship Id="rId11" Type="http://schemas.openxmlformats.org/officeDocument/2006/relationships/image" Target="../media/image786.png"/><Relationship Id="rId12" Type="http://schemas.openxmlformats.org/officeDocument/2006/relationships/image" Target="../media/image787.png"/><Relationship Id="rId13" Type="http://schemas.openxmlformats.org/officeDocument/2006/relationships/image" Target="../media/image788.png"/><Relationship Id="rId14" Type="http://schemas.openxmlformats.org/officeDocument/2006/relationships/image" Target="../media/image789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0.png"/><Relationship Id="rId3" Type="http://schemas.openxmlformats.org/officeDocument/2006/relationships/image" Target="../media/image791.png"/><Relationship Id="rId4" Type="http://schemas.openxmlformats.org/officeDocument/2006/relationships/image" Target="../media/image792.png"/><Relationship Id="rId5" Type="http://schemas.openxmlformats.org/officeDocument/2006/relationships/image" Target="../media/image793.png"/><Relationship Id="rId6" Type="http://schemas.openxmlformats.org/officeDocument/2006/relationships/image" Target="../media/image794.png"/><Relationship Id="rId7" Type="http://schemas.openxmlformats.org/officeDocument/2006/relationships/image" Target="../media/image795.png"/><Relationship Id="rId8" Type="http://schemas.openxmlformats.org/officeDocument/2006/relationships/image" Target="../media/image796.png"/><Relationship Id="rId9" Type="http://schemas.openxmlformats.org/officeDocument/2006/relationships/image" Target="../media/image797.png"/><Relationship Id="rId10" Type="http://schemas.openxmlformats.org/officeDocument/2006/relationships/image" Target="../media/image798.png"/><Relationship Id="rId11" Type="http://schemas.openxmlformats.org/officeDocument/2006/relationships/image" Target="../media/image799.png"/><Relationship Id="rId12" Type="http://schemas.openxmlformats.org/officeDocument/2006/relationships/image" Target="../media/image800.png"/><Relationship Id="rId13" Type="http://schemas.openxmlformats.org/officeDocument/2006/relationships/image" Target="../media/image801.png"/><Relationship Id="rId14" Type="http://schemas.openxmlformats.org/officeDocument/2006/relationships/image" Target="../media/image802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3.png"/><Relationship Id="rId3" Type="http://schemas.openxmlformats.org/officeDocument/2006/relationships/image" Target="../media/image804.png"/><Relationship Id="rId4" Type="http://schemas.openxmlformats.org/officeDocument/2006/relationships/image" Target="../media/image805.png"/><Relationship Id="rId5" Type="http://schemas.openxmlformats.org/officeDocument/2006/relationships/image" Target="../media/image806.png"/><Relationship Id="rId6" Type="http://schemas.openxmlformats.org/officeDocument/2006/relationships/image" Target="../media/image807.png"/><Relationship Id="rId7" Type="http://schemas.openxmlformats.org/officeDocument/2006/relationships/image" Target="../media/image808.png"/><Relationship Id="rId8" Type="http://schemas.openxmlformats.org/officeDocument/2006/relationships/image" Target="../media/image809.png"/><Relationship Id="rId9" Type="http://schemas.openxmlformats.org/officeDocument/2006/relationships/image" Target="../media/image810.png"/><Relationship Id="rId10" Type="http://schemas.openxmlformats.org/officeDocument/2006/relationships/image" Target="../media/image811.png"/><Relationship Id="rId11" Type="http://schemas.openxmlformats.org/officeDocument/2006/relationships/image" Target="../media/image812.png"/><Relationship Id="rId12" Type="http://schemas.openxmlformats.org/officeDocument/2006/relationships/image" Target="../media/image813.png"/><Relationship Id="rId13" Type="http://schemas.openxmlformats.org/officeDocument/2006/relationships/image" Target="../media/image814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5.png"/><Relationship Id="rId3" Type="http://schemas.openxmlformats.org/officeDocument/2006/relationships/image" Target="../media/image816.png"/><Relationship Id="rId4" Type="http://schemas.openxmlformats.org/officeDocument/2006/relationships/image" Target="../media/image817.png"/><Relationship Id="rId5" Type="http://schemas.openxmlformats.org/officeDocument/2006/relationships/image" Target="../media/image818.png"/><Relationship Id="rId6" Type="http://schemas.openxmlformats.org/officeDocument/2006/relationships/image" Target="../media/image819.png"/><Relationship Id="rId7" Type="http://schemas.openxmlformats.org/officeDocument/2006/relationships/image" Target="../media/image820.png"/><Relationship Id="rId8" Type="http://schemas.openxmlformats.org/officeDocument/2006/relationships/image" Target="../media/image821.png"/><Relationship Id="rId9" Type="http://schemas.openxmlformats.org/officeDocument/2006/relationships/image" Target="../media/image822.png"/><Relationship Id="rId10" Type="http://schemas.openxmlformats.org/officeDocument/2006/relationships/image" Target="../media/image823.png"/><Relationship Id="rId11" Type="http://schemas.openxmlformats.org/officeDocument/2006/relationships/image" Target="../media/image824.png"/><Relationship Id="rId12" Type="http://schemas.openxmlformats.org/officeDocument/2006/relationships/image" Target="../media/image825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github.com/williamfiset/algorithms" TargetMode="External"/><Relationship Id="rId3" Type="http://schemas.openxmlformats.org/officeDocument/2006/relationships/image" Target="../media/image826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github.com/williamfiset/algorithms" TargetMode="External"/><Relationship Id="rId3" Type="http://schemas.openxmlformats.org/officeDocument/2006/relationships/image" Target="../media/image827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8.png"/><Relationship Id="rId3" Type="http://schemas.openxmlformats.org/officeDocument/2006/relationships/image" Target="../media/image829.png"/><Relationship Id="rId4" Type="http://schemas.openxmlformats.org/officeDocument/2006/relationships/image" Target="../media/image830.png"/><Relationship Id="rId5" Type="http://schemas.openxmlformats.org/officeDocument/2006/relationships/image" Target="../media/image831.png"/><Relationship Id="rId6" Type="http://schemas.openxmlformats.org/officeDocument/2006/relationships/image" Target="../media/image832.png"/><Relationship Id="rId7" Type="http://schemas.openxmlformats.org/officeDocument/2006/relationships/image" Target="../media/image833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4.png"/><Relationship Id="rId3" Type="http://schemas.openxmlformats.org/officeDocument/2006/relationships/image" Target="../media/image835.png"/><Relationship Id="rId4" Type="http://schemas.openxmlformats.org/officeDocument/2006/relationships/image" Target="../media/image836.png"/><Relationship Id="rId5" Type="http://schemas.openxmlformats.org/officeDocument/2006/relationships/image" Target="../media/image837.png"/><Relationship Id="rId6" Type="http://schemas.openxmlformats.org/officeDocument/2006/relationships/image" Target="../media/image838.png"/><Relationship Id="rId7" Type="http://schemas.openxmlformats.org/officeDocument/2006/relationships/image" Target="../media/image839.png"/><Relationship Id="rId8" Type="http://schemas.openxmlformats.org/officeDocument/2006/relationships/image" Target="../media/image84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arjan’s Algorithm for Finding Strongly Connected Components"/>
          <p:cNvSpPr txBox="1"/>
          <p:nvPr>
            <p:ph type="ctrTitle"/>
          </p:nvPr>
        </p:nvSpPr>
        <p:spPr>
          <a:xfrm>
            <a:off x="603352" y="1029304"/>
            <a:ext cx="11798096" cy="4571396"/>
          </a:xfrm>
          <a:prstGeom prst="rect">
            <a:avLst/>
          </a:prstGeom>
        </p:spPr>
        <p:txBody>
          <a:bodyPr/>
          <a:lstStyle>
            <a:lvl1pPr defTabSz="531622">
              <a:defRPr sz="7644"/>
            </a:lvl1pPr>
          </a:lstStyle>
          <a:p>
            <a:pPr/>
            <a:r>
              <a:t>Tarjan’s Algorithm for Finding Strongly Connected Components</a:t>
            </a:r>
          </a:p>
        </p:txBody>
      </p:sp>
      <p:sp>
        <p:nvSpPr>
          <p:cNvPr id="120" name="William Fiset"/>
          <p:cNvSpPr txBox="1"/>
          <p:nvPr>
            <p:ph type="subTitle" sz="quarter" idx="1"/>
          </p:nvPr>
        </p:nvSpPr>
        <p:spPr>
          <a:xfrm>
            <a:off x="1270000" y="7625234"/>
            <a:ext cx="10464800" cy="1130301"/>
          </a:xfrm>
          <a:prstGeom prst="rect">
            <a:avLst/>
          </a:prstGeom>
        </p:spPr>
        <p:txBody>
          <a:bodyPr/>
          <a:lstStyle>
            <a:lvl1pPr>
              <a:defRPr b="1" sz="4800"/>
            </a:lvl1pPr>
          </a:lstStyle>
          <a:p>
            <a:pPr/>
            <a:r>
              <a:t>William Fiset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Low-Link Values"/>
          <p:cNvSpPr txBox="1"/>
          <p:nvPr/>
        </p:nvSpPr>
        <p:spPr>
          <a:xfrm>
            <a:off x="449399" y="-115439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76" name="Group"/>
          <p:cNvGrpSpPr/>
          <p:nvPr/>
        </p:nvGrpSpPr>
        <p:grpSpPr>
          <a:xfrm flipH="1">
            <a:off x="1905000" y="3035300"/>
            <a:ext cx="5419300" cy="3156652"/>
            <a:chOff x="0" y="0"/>
            <a:chExt cx="5419299" cy="3156651"/>
          </a:xfrm>
        </p:grpSpPr>
        <p:sp>
          <p:nvSpPr>
            <p:cNvPr id="359" name="1"/>
            <p:cNvSpPr/>
            <p:nvPr/>
          </p:nvSpPr>
          <p:spPr>
            <a:xfrm flipH="1">
              <a:off x="2253395" y="0"/>
              <a:ext cx="719370" cy="71937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60" name="0"/>
            <p:cNvSpPr/>
            <p:nvPr/>
          </p:nvSpPr>
          <p:spPr>
            <a:xfrm flipH="1">
              <a:off x="4675442" y="0"/>
              <a:ext cx="719370" cy="71937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61" name="3"/>
            <p:cNvSpPr/>
            <p:nvPr/>
          </p:nvSpPr>
          <p:spPr>
            <a:xfrm flipH="1">
              <a:off x="0" y="0"/>
              <a:ext cx="719370" cy="719370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62" name="Circle"/>
            <p:cNvSpPr/>
            <p:nvPr/>
          </p:nvSpPr>
          <p:spPr>
            <a:xfrm flipH="1">
              <a:off x="2277882" y="2279690"/>
              <a:ext cx="719371" cy="719370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63" name="2"/>
            <p:cNvSpPr/>
            <p:nvPr/>
          </p:nvSpPr>
          <p:spPr>
            <a:xfrm flipH="1">
              <a:off x="4699930" y="2279690"/>
              <a:ext cx="719370" cy="719370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64" name="4"/>
            <p:cNvSpPr/>
            <p:nvPr/>
          </p:nvSpPr>
          <p:spPr>
            <a:xfrm flipH="1">
              <a:off x="24487" y="2279690"/>
              <a:ext cx="719370" cy="719370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365" name="Line"/>
            <p:cNvSpPr/>
            <p:nvPr/>
          </p:nvSpPr>
          <p:spPr>
            <a:xfrm flipV="1">
              <a:off x="5059613" y="697623"/>
              <a:ext cx="1" cy="160381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6" name="Line"/>
            <p:cNvSpPr/>
            <p:nvPr/>
          </p:nvSpPr>
          <p:spPr>
            <a:xfrm flipH="1" flipV="1">
              <a:off x="2965495" y="359684"/>
              <a:ext cx="1717217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7" name="Line"/>
            <p:cNvSpPr/>
            <p:nvPr/>
          </p:nvSpPr>
          <p:spPr>
            <a:xfrm>
              <a:off x="2868666" y="641949"/>
              <a:ext cx="1942143" cy="1742742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8" name="Line"/>
            <p:cNvSpPr/>
            <p:nvPr/>
          </p:nvSpPr>
          <p:spPr>
            <a:xfrm flipH="1" flipV="1">
              <a:off x="2972474" y="2647665"/>
              <a:ext cx="1717217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9" name="Line"/>
            <p:cNvSpPr/>
            <p:nvPr/>
          </p:nvSpPr>
          <p:spPr>
            <a:xfrm flipH="1" flipV="1">
              <a:off x="747244" y="360031"/>
              <a:ext cx="1502764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0" name="Line"/>
            <p:cNvSpPr/>
            <p:nvPr/>
          </p:nvSpPr>
          <p:spPr>
            <a:xfrm flipH="1">
              <a:off x="384172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1" name="Line"/>
            <p:cNvSpPr/>
            <p:nvPr/>
          </p:nvSpPr>
          <p:spPr>
            <a:xfrm flipH="1">
              <a:off x="2637567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8" name="Connection Line"/>
            <p:cNvSpPr/>
            <p:nvPr/>
          </p:nvSpPr>
          <p:spPr>
            <a:xfrm>
              <a:off x="667896" y="2079050"/>
              <a:ext cx="1663514" cy="292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79" name="Connection Line"/>
            <p:cNvSpPr/>
            <p:nvPr/>
          </p:nvSpPr>
          <p:spPr>
            <a:xfrm>
              <a:off x="685861" y="2883334"/>
              <a:ext cx="1651473" cy="273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74" name="Line"/>
            <p:cNvSpPr/>
            <p:nvPr/>
          </p:nvSpPr>
          <p:spPr>
            <a:xfrm>
              <a:off x="2143856" y="2245240"/>
              <a:ext cx="248012" cy="155382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5" name="Line"/>
            <p:cNvSpPr/>
            <p:nvPr/>
          </p:nvSpPr>
          <p:spPr>
            <a:xfrm flipH="1" flipV="1">
              <a:off x="619691" y="2856766"/>
              <a:ext cx="231164" cy="133139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77" name="The low-link value of a node is the smallest [lowest] node id reachable from that node when doing a DFS (including itself)."/>
          <p:cNvSpPr txBox="1"/>
          <p:nvPr/>
        </p:nvSpPr>
        <p:spPr>
          <a:xfrm>
            <a:off x="57711" y="895350"/>
            <a:ext cx="12889378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</a:t>
            </a:r>
            <a:r>
              <a:rPr b="1"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rPr>
              <a:t>low-link</a:t>
            </a:r>
            <a:r>
              <a:t> value of a node is the smallest [lowest] node id reachable from that node when doing a DFS (including itself).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066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049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050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51" name="Circle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52" name="Circle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53" name="Circle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54" name="Circle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55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56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57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58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59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60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61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79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080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064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65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067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graphicFrame>
        <p:nvGraphicFramePr>
          <p:cNvPr id="3068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069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070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071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072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073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074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075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076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077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078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100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083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084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85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086" name="Circle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87" name="Circle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88" name="Circle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89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90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91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92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93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94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95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15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116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098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99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101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102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graphicFrame>
        <p:nvGraphicFramePr>
          <p:cNvPr id="3103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104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105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106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107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108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109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110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111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112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113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3114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136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119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120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21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122" name="Circle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23" name="Circle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24" name="Circle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25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26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27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28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29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30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31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53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154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134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35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137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138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139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140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graphicFrame>
        <p:nvGraphicFramePr>
          <p:cNvPr id="3141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142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143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144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145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146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147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148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149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150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151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3152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174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157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158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59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160" name="Circle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61" name="Circle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62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163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64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65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66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67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68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69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93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194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172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73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175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176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177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178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179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graphicFrame>
        <p:nvGraphicFramePr>
          <p:cNvPr id="3180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181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182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183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184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185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186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187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188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189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190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3191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192" name="2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214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197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198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99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200" name="Circle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01" name="Circle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02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203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04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05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06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07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08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09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31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232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212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13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215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216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217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3218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219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220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221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222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223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224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225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226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227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228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3229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230" name="2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252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235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236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37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238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239" name="Circle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40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241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42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43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44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45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46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47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71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272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250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51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253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254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255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256" name="3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graphicFrame>
        <p:nvGraphicFramePr>
          <p:cNvPr id="3257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258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259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260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261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262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263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264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265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266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267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3268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269" name="2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270" name="3"/>
          <p:cNvSpPr/>
          <p:nvPr/>
        </p:nvSpPr>
        <p:spPr>
          <a:xfrm>
            <a:off x="885172" y="3959303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292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275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276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77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278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279" name="Circle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80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281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82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83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84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85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86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87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11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312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290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91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293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294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295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296" name="3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graphicFrame>
        <p:nvGraphicFramePr>
          <p:cNvPr id="3297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298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299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300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301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302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303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304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305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306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307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3308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309" name="2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310" name="3"/>
          <p:cNvSpPr/>
          <p:nvPr/>
        </p:nvSpPr>
        <p:spPr>
          <a:xfrm>
            <a:off x="885172" y="3959303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332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315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316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17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318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319" name="Circle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20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321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22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23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24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25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26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27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52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353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330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31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333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334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335" name="lowlink[3] = min(lowlink[3], lowlink[2])…"/>
          <p:cNvSpPr txBox="1"/>
          <p:nvPr/>
        </p:nvSpPr>
        <p:spPr>
          <a:xfrm>
            <a:off x="736897" y="8235950"/>
            <a:ext cx="11124606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lowlink[3] = min(lowlink[3], lowlink[2])</a:t>
            </a:r>
          </a:p>
          <a:p>
            <a:pPr algn="l"/>
            <a:r>
              <a:t>           = 2</a:t>
            </a:r>
          </a:p>
        </p:txBody>
      </p:sp>
      <p:graphicFrame>
        <p:nvGraphicFramePr>
          <p:cNvPr id="3336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337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338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339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340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341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342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343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344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345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346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347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348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3349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350" name="2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351" name="3"/>
          <p:cNvSpPr/>
          <p:nvPr/>
        </p:nvSpPr>
        <p:spPr>
          <a:xfrm>
            <a:off x="885172" y="3959303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373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356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357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58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359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360" name="Circle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61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362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63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64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65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66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67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68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92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393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371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72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374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375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3376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377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378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379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380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381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382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383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384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385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386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387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388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3389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390" name="2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391" name="3"/>
          <p:cNvSpPr/>
          <p:nvPr/>
        </p:nvSpPr>
        <p:spPr>
          <a:xfrm>
            <a:off x="885172" y="3959303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413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396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397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98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399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400" name="Circle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01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402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03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04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05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06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07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08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33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434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411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12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414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415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416" name="lowlink[2] = min(lowlink[2], lowlink[3])…"/>
          <p:cNvSpPr txBox="1"/>
          <p:nvPr/>
        </p:nvSpPr>
        <p:spPr>
          <a:xfrm>
            <a:off x="736897" y="8235950"/>
            <a:ext cx="11124606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lowlink[2] = min(lowlink[2], lowlink[3])</a:t>
            </a:r>
          </a:p>
          <a:p>
            <a:pPr algn="l"/>
            <a:r>
              <a:t>           = 2</a:t>
            </a:r>
          </a:p>
        </p:txBody>
      </p:sp>
      <p:graphicFrame>
        <p:nvGraphicFramePr>
          <p:cNvPr id="3417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418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419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420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421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422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423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424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425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426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427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428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429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3430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431" name="2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432" name="3"/>
          <p:cNvSpPr/>
          <p:nvPr/>
        </p:nvSpPr>
        <p:spPr>
          <a:xfrm>
            <a:off x="885172" y="3959303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Low-Link Values"/>
          <p:cNvSpPr txBox="1"/>
          <p:nvPr/>
        </p:nvSpPr>
        <p:spPr>
          <a:xfrm>
            <a:off x="449399" y="-115439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99" name="Group"/>
          <p:cNvGrpSpPr/>
          <p:nvPr/>
        </p:nvGrpSpPr>
        <p:grpSpPr>
          <a:xfrm flipH="1">
            <a:off x="1905000" y="3035300"/>
            <a:ext cx="5419300" cy="3156652"/>
            <a:chOff x="0" y="0"/>
            <a:chExt cx="5419299" cy="3156651"/>
          </a:xfrm>
        </p:grpSpPr>
        <p:sp>
          <p:nvSpPr>
            <p:cNvPr id="382" name="1"/>
            <p:cNvSpPr/>
            <p:nvPr/>
          </p:nvSpPr>
          <p:spPr>
            <a:xfrm flipH="1">
              <a:off x="2253395" y="0"/>
              <a:ext cx="719370" cy="71937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83" name="0"/>
            <p:cNvSpPr/>
            <p:nvPr/>
          </p:nvSpPr>
          <p:spPr>
            <a:xfrm flipH="1">
              <a:off x="4675442" y="0"/>
              <a:ext cx="719370" cy="71937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84" name="3"/>
            <p:cNvSpPr/>
            <p:nvPr/>
          </p:nvSpPr>
          <p:spPr>
            <a:xfrm flipH="1">
              <a:off x="0" y="0"/>
              <a:ext cx="719370" cy="719370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85" name="5"/>
            <p:cNvSpPr/>
            <p:nvPr/>
          </p:nvSpPr>
          <p:spPr>
            <a:xfrm flipH="1">
              <a:off x="2277882" y="2279690"/>
              <a:ext cx="719371" cy="719370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386" name="2"/>
            <p:cNvSpPr/>
            <p:nvPr/>
          </p:nvSpPr>
          <p:spPr>
            <a:xfrm flipH="1">
              <a:off x="4699930" y="2279690"/>
              <a:ext cx="719370" cy="719370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87" name="4"/>
            <p:cNvSpPr/>
            <p:nvPr/>
          </p:nvSpPr>
          <p:spPr>
            <a:xfrm flipH="1">
              <a:off x="24487" y="2279690"/>
              <a:ext cx="719370" cy="719370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388" name="Line"/>
            <p:cNvSpPr/>
            <p:nvPr/>
          </p:nvSpPr>
          <p:spPr>
            <a:xfrm flipV="1">
              <a:off x="5059613" y="697623"/>
              <a:ext cx="1" cy="160381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9" name="Line"/>
            <p:cNvSpPr/>
            <p:nvPr/>
          </p:nvSpPr>
          <p:spPr>
            <a:xfrm flipH="1" flipV="1">
              <a:off x="2965495" y="359684"/>
              <a:ext cx="1717217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0" name="Line"/>
            <p:cNvSpPr/>
            <p:nvPr/>
          </p:nvSpPr>
          <p:spPr>
            <a:xfrm>
              <a:off x="2868666" y="641949"/>
              <a:ext cx="1942143" cy="1742742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1" name="Line"/>
            <p:cNvSpPr/>
            <p:nvPr/>
          </p:nvSpPr>
          <p:spPr>
            <a:xfrm flipH="1" flipV="1">
              <a:off x="2972474" y="2647665"/>
              <a:ext cx="1717217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2" name="Line"/>
            <p:cNvSpPr/>
            <p:nvPr/>
          </p:nvSpPr>
          <p:spPr>
            <a:xfrm flipH="1" flipV="1">
              <a:off x="747244" y="360031"/>
              <a:ext cx="1502764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3" name="Line"/>
            <p:cNvSpPr/>
            <p:nvPr/>
          </p:nvSpPr>
          <p:spPr>
            <a:xfrm flipH="1">
              <a:off x="384172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4" name="Line"/>
            <p:cNvSpPr/>
            <p:nvPr/>
          </p:nvSpPr>
          <p:spPr>
            <a:xfrm flipH="1">
              <a:off x="2637567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01" name="Connection Line"/>
            <p:cNvSpPr/>
            <p:nvPr/>
          </p:nvSpPr>
          <p:spPr>
            <a:xfrm>
              <a:off x="667896" y="2079050"/>
              <a:ext cx="1663514" cy="292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02" name="Connection Line"/>
            <p:cNvSpPr/>
            <p:nvPr/>
          </p:nvSpPr>
          <p:spPr>
            <a:xfrm>
              <a:off x="685861" y="2883334"/>
              <a:ext cx="1651473" cy="273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97" name="Line"/>
            <p:cNvSpPr/>
            <p:nvPr/>
          </p:nvSpPr>
          <p:spPr>
            <a:xfrm>
              <a:off x="2143856" y="2245240"/>
              <a:ext cx="248012" cy="155382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8" name="Line"/>
            <p:cNvSpPr/>
            <p:nvPr/>
          </p:nvSpPr>
          <p:spPr>
            <a:xfrm flipH="1" flipV="1">
              <a:off x="619691" y="2856766"/>
              <a:ext cx="231164" cy="133139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00" name="The low-link value of a node is the smallest [lowest] node id reachable from that node when doing a DFS (including itself)."/>
          <p:cNvSpPr txBox="1"/>
          <p:nvPr/>
        </p:nvSpPr>
        <p:spPr>
          <a:xfrm>
            <a:off x="57711" y="895350"/>
            <a:ext cx="12889378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</a:t>
            </a:r>
            <a:r>
              <a:rPr b="1"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rPr>
              <a:t>low-link</a:t>
            </a:r>
            <a:r>
              <a:t> value of a node is the smallest [lowest] node id reachable from that node when doing a DFS (including itself).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454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437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438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39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440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441" name="Circle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42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443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44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45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46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47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48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49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74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475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452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53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455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456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3457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458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459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460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461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462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463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464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465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466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467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468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469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3470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471" name="2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472" name="3"/>
          <p:cNvSpPr/>
          <p:nvPr/>
        </p:nvSpPr>
        <p:spPr>
          <a:xfrm>
            <a:off x="885172" y="3959303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473" name="When a completed SCC is found (current node has visited all its neighbours and its lowlink  value equals its id) pop off all associated nodes off the stack."/>
          <p:cNvSpPr txBox="1"/>
          <p:nvPr/>
        </p:nvSpPr>
        <p:spPr>
          <a:xfrm>
            <a:off x="63500" y="7514758"/>
            <a:ext cx="1305560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When a completed SCC is found (current node has visited all its neighbours and its lowlink  value equals its id) pop off all associated nodes off the stack.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495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478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479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80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481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482" name="Circle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83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484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85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86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87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88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89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90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13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14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493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94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496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497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3498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499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500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501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502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503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504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505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506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507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508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509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510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3511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512" name="When a completed SCC is found (current node has visited all its neighbours and its lowlink  value equals its id) pop off all associated nodes off the stack."/>
          <p:cNvSpPr txBox="1"/>
          <p:nvPr/>
        </p:nvSpPr>
        <p:spPr>
          <a:xfrm>
            <a:off x="63500" y="7514758"/>
            <a:ext cx="1305560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When a completed SCC is found (current node has visited all its neighbours and its lowlink  value equals its id) pop off all associated nodes off the stack.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534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517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518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519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520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521" name="Circle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522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523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24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25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26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27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28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29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52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53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32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33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535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536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3537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538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539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540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541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542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543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544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545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546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547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548" name="Node 2 is not on stack so don’t min with its low-link value."/>
          <p:cNvSpPr txBox="1"/>
          <p:nvPr/>
        </p:nvSpPr>
        <p:spPr>
          <a:xfrm>
            <a:off x="1689510" y="8229600"/>
            <a:ext cx="1023538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Node 2 is not on stack so don’t min with its low-link value.</a:t>
            </a:r>
          </a:p>
        </p:txBody>
      </p:sp>
      <p:sp>
        <p:nvSpPr>
          <p:cNvPr id="3549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550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3551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573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556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557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558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559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560" name="Circle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561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562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63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64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65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66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67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68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91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92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71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72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574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575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3576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577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578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579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580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581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582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583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584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585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586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587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588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3589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590" name="When a completed SCC is found (current node has visited all its neighbours and its lowlink  value equals its id) pop off all associated nodes off the stack."/>
          <p:cNvSpPr txBox="1"/>
          <p:nvPr/>
        </p:nvSpPr>
        <p:spPr>
          <a:xfrm>
            <a:off x="63500" y="7514758"/>
            <a:ext cx="1305560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When a completed SCC is found (current node has visited all its neighbours and its lowlink  value equals its id) pop off all associated nodes off the stack.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612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595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596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597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598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599" name="Circle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600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601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02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03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04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05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06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07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29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630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610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11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613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614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3615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616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617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618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619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620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621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622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623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624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625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626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627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3628" name="When a completed SCC is found (current node has visited all its neighbours and its lowlink  value equals its id) pop off all associated nodes off the stack."/>
          <p:cNvSpPr txBox="1"/>
          <p:nvPr/>
        </p:nvSpPr>
        <p:spPr>
          <a:xfrm>
            <a:off x="63500" y="7514758"/>
            <a:ext cx="1305560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When a completed SCC is found (current node has visited all its neighbours and its lowlink  value equals its id) pop off all associated nodes off the stack.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2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650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633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634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635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636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637" name="Circle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638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639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40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41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42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43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44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45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67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668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648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49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651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652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3653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654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655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656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657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658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659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660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661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662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663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664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665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3666" name="Node 1 is not on stack so don’t min with its low-link value."/>
          <p:cNvSpPr txBox="1"/>
          <p:nvPr/>
        </p:nvSpPr>
        <p:spPr>
          <a:xfrm>
            <a:off x="1689510" y="8229600"/>
            <a:ext cx="1023538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Node 1 is not on stack so don’t min with its low-link value.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688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671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672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673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674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675" name="Circle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676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677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78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79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80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81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82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83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04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705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686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87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689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690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3691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692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693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694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695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696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697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698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699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700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701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702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703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725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708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709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10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711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712" name="Circle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13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714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15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16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17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18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19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20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42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743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723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24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726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727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3728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729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730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731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732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733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734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735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736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737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738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739" name="0"/>
          <p:cNvSpPr/>
          <p:nvPr/>
        </p:nvSpPr>
        <p:spPr>
          <a:xfrm>
            <a:off x="6220892" y="3713993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740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741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763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746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747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48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749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750" name="Circle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51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752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53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54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55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56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57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58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81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782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761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62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764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765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3766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767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768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769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770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771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772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773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774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775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776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777" name="0"/>
          <p:cNvSpPr/>
          <p:nvPr/>
        </p:nvSpPr>
        <p:spPr>
          <a:xfrm>
            <a:off x="6220892" y="3713993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778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779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3780" name="Node 3 is not on stack so don’t min with its low-link value."/>
          <p:cNvSpPr txBox="1"/>
          <p:nvPr/>
        </p:nvSpPr>
        <p:spPr>
          <a:xfrm>
            <a:off x="1689510" y="8229600"/>
            <a:ext cx="1023538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Node 3 is not on stack so don’t min with its low-link value.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4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802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785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786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87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788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789" name="Circle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90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791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92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93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94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95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96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97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19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820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800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01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803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804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3805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806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807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808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809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810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811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812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813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814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815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816" name="0"/>
          <p:cNvSpPr/>
          <p:nvPr/>
        </p:nvSpPr>
        <p:spPr>
          <a:xfrm>
            <a:off x="6220892" y="3713993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817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818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Low-Link Values"/>
          <p:cNvSpPr txBox="1"/>
          <p:nvPr/>
        </p:nvSpPr>
        <p:spPr>
          <a:xfrm>
            <a:off x="449399" y="-115439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422" name="Group"/>
          <p:cNvGrpSpPr/>
          <p:nvPr/>
        </p:nvGrpSpPr>
        <p:grpSpPr>
          <a:xfrm flipH="1">
            <a:off x="1905000" y="3035300"/>
            <a:ext cx="5419300" cy="3156652"/>
            <a:chOff x="0" y="0"/>
            <a:chExt cx="5419299" cy="3156651"/>
          </a:xfrm>
        </p:grpSpPr>
        <p:sp>
          <p:nvSpPr>
            <p:cNvPr id="405" name="1"/>
            <p:cNvSpPr/>
            <p:nvPr/>
          </p:nvSpPr>
          <p:spPr>
            <a:xfrm flipH="1">
              <a:off x="2253395" y="0"/>
              <a:ext cx="719370" cy="71937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06" name="0"/>
            <p:cNvSpPr/>
            <p:nvPr/>
          </p:nvSpPr>
          <p:spPr>
            <a:xfrm flipH="1">
              <a:off x="4675442" y="0"/>
              <a:ext cx="719370" cy="71937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407" name="3"/>
            <p:cNvSpPr/>
            <p:nvPr/>
          </p:nvSpPr>
          <p:spPr>
            <a:xfrm flipH="1">
              <a:off x="0" y="0"/>
              <a:ext cx="719370" cy="719370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408" name="5"/>
            <p:cNvSpPr/>
            <p:nvPr/>
          </p:nvSpPr>
          <p:spPr>
            <a:xfrm flipH="1">
              <a:off x="2277882" y="2279690"/>
              <a:ext cx="719371" cy="719370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409" name="2"/>
            <p:cNvSpPr/>
            <p:nvPr/>
          </p:nvSpPr>
          <p:spPr>
            <a:xfrm flipH="1">
              <a:off x="4699930" y="2279690"/>
              <a:ext cx="719370" cy="719370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410" name="4"/>
            <p:cNvSpPr/>
            <p:nvPr/>
          </p:nvSpPr>
          <p:spPr>
            <a:xfrm flipH="1">
              <a:off x="24487" y="2279690"/>
              <a:ext cx="719370" cy="719370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411" name="Line"/>
            <p:cNvSpPr/>
            <p:nvPr/>
          </p:nvSpPr>
          <p:spPr>
            <a:xfrm flipV="1">
              <a:off x="5059613" y="697623"/>
              <a:ext cx="1" cy="160381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2" name="Line"/>
            <p:cNvSpPr/>
            <p:nvPr/>
          </p:nvSpPr>
          <p:spPr>
            <a:xfrm flipH="1" flipV="1">
              <a:off x="2965495" y="359684"/>
              <a:ext cx="1717217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3" name="Line"/>
            <p:cNvSpPr/>
            <p:nvPr/>
          </p:nvSpPr>
          <p:spPr>
            <a:xfrm>
              <a:off x="2868666" y="641949"/>
              <a:ext cx="1942143" cy="1742742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4" name="Line"/>
            <p:cNvSpPr/>
            <p:nvPr/>
          </p:nvSpPr>
          <p:spPr>
            <a:xfrm flipH="1" flipV="1">
              <a:off x="2972474" y="2647665"/>
              <a:ext cx="1717217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5" name="Line"/>
            <p:cNvSpPr/>
            <p:nvPr/>
          </p:nvSpPr>
          <p:spPr>
            <a:xfrm flipH="1" flipV="1">
              <a:off x="747244" y="360031"/>
              <a:ext cx="1502764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6" name="Line"/>
            <p:cNvSpPr/>
            <p:nvPr/>
          </p:nvSpPr>
          <p:spPr>
            <a:xfrm flipH="1">
              <a:off x="384172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7" name="Line"/>
            <p:cNvSpPr/>
            <p:nvPr/>
          </p:nvSpPr>
          <p:spPr>
            <a:xfrm flipH="1">
              <a:off x="2637567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4" name="Connection Line"/>
            <p:cNvSpPr/>
            <p:nvPr/>
          </p:nvSpPr>
          <p:spPr>
            <a:xfrm>
              <a:off x="667896" y="2079050"/>
              <a:ext cx="1663514" cy="292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25" name="Connection Line"/>
            <p:cNvSpPr/>
            <p:nvPr/>
          </p:nvSpPr>
          <p:spPr>
            <a:xfrm>
              <a:off x="685861" y="2883334"/>
              <a:ext cx="1651473" cy="273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20" name="Line"/>
            <p:cNvSpPr/>
            <p:nvPr/>
          </p:nvSpPr>
          <p:spPr>
            <a:xfrm>
              <a:off x="2143856" y="2245240"/>
              <a:ext cx="248012" cy="155382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1" name="Line"/>
            <p:cNvSpPr/>
            <p:nvPr/>
          </p:nvSpPr>
          <p:spPr>
            <a:xfrm flipH="1" flipV="1">
              <a:off x="619691" y="2856766"/>
              <a:ext cx="231164" cy="133139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23" name="The low-link value of a node is the smallest [lowest] node id reachable from that node when doing a DFS (including itself)."/>
          <p:cNvSpPr txBox="1"/>
          <p:nvPr/>
        </p:nvSpPr>
        <p:spPr>
          <a:xfrm>
            <a:off x="57711" y="895350"/>
            <a:ext cx="12889378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</a:t>
            </a:r>
            <a:r>
              <a:rPr b="1"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rPr>
              <a:t>low-link</a:t>
            </a:r>
            <a:r>
              <a:t> value of a node is the smallest [lowest] node id reachable from that node when doing a DFS (including itself).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840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823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824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25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826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827" name="4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3828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829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30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31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32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33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34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35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59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860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838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39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841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842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3843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844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845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846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847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848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849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850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851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852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853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854" name="4"/>
          <p:cNvSpPr txBox="1"/>
          <p:nvPr/>
        </p:nvSpPr>
        <p:spPr>
          <a:xfrm>
            <a:off x="38184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855" name="0"/>
          <p:cNvSpPr/>
          <p:nvPr/>
        </p:nvSpPr>
        <p:spPr>
          <a:xfrm>
            <a:off x="6220892" y="3713993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856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857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3858" name="4"/>
          <p:cNvSpPr/>
          <p:nvPr/>
        </p:nvSpPr>
        <p:spPr>
          <a:xfrm>
            <a:off x="885172" y="5689558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880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863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864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65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866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867" name="4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3868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869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70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71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72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73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74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75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99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900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878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79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881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882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3883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884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885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886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887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888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889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890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891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892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893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894" name="4"/>
          <p:cNvSpPr txBox="1"/>
          <p:nvPr/>
        </p:nvSpPr>
        <p:spPr>
          <a:xfrm>
            <a:off x="38184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895" name="0"/>
          <p:cNvSpPr/>
          <p:nvPr/>
        </p:nvSpPr>
        <p:spPr>
          <a:xfrm>
            <a:off x="6220892" y="3713993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896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897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3898" name="4"/>
          <p:cNvSpPr/>
          <p:nvPr/>
        </p:nvSpPr>
        <p:spPr>
          <a:xfrm>
            <a:off x="885172" y="5689558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920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903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904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05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906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907" name="4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3908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909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10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11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12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13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14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15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40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941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918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19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921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922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3923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924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925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926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927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928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929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930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931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932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933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934" name="4"/>
          <p:cNvSpPr txBox="1"/>
          <p:nvPr/>
        </p:nvSpPr>
        <p:spPr>
          <a:xfrm>
            <a:off x="38184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935" name="0"/>
          <p:cNvSpPr/>
          <p:nvPr/>
        </p:nvSpPr>
        <p:spPr>
          <a:xfrm>
            <a:off x="6220892" y="3713993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936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937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3938" name="4"/>
          <p:cNvSpPr/>
          <p:nvPr/>
        </p:nvSpPr>
        <p:spPr>
          <a:xfrm>
            <a:off x="885172" y="5689558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939" name="Node 3 is not on stack so don’t min with its low-link value."/>
          <p:cNvSpPr txBox="1"/>
          <p:nvPr/>
        </p:nvSpPr>
        <p:spPr>
          <a:xfrm>
            <a:off x="1689510" y="8229600"/>
            <a:ext cx="1023538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Node 3 is not on stack so don’t min with its low-link value.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961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944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945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46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947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948" name="4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3949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950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51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52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53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54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55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56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80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981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959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60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962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963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3964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965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966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967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968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969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970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971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972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973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974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975" name="4"/>
          <p:cNvSpPr txBox="1"/>
          <p:nvPr/>
        </p:nvSpPr>
        <p:spPr>
          <a:xfrm>
            <a:off x="38184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976" name="0"/>
          <p:cNvSpPr/>
          <p:nvPr/>
        </p:nvSpPr>
        <p:spPr>
          <a:xfrm>
            <a:off x="6220892" y="3713993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977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978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3979" name="4"/>
          <p:cNvSpPr/>
          <p:nvPr/>
        </p:nvSpPr>
        <p:spPr>
          <a:xfrm>
            <a:off x="885172" y="5689558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4001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984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985" name="5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3986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987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988" name="4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3989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990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91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92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93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94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95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96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023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024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999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000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002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003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4004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005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006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007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008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009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010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4011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4012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4013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014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015" name="4"/>
          <p:cNvSpPr txBox="1"/>
          <p:nvPr/>
        </p:nvSpPr>
        <p:spPr>
          <a:xfrm>
            <a:off x="38184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016" name="5"/>
          <p:cNvSpPr txBox="1"/>
          <p:nvPr/>
        </p:nvSpPr>
        <p:spPr>
          <a:xfrm>
            <a:off x="38184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4017" name="0"/>
          <p:cNvSpPr/>
          <p:nvPr/>
        </p:nvSpPr>
        <p:spPr>
          <a:xfrm>
            <a:off x="6220892" y="3713993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018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019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4020" name="4"/>
          <p:cNvSpPr/>
          <p:nvPr/>
        </p:nvSpPr>
        <p:spPr>
          <a:xfrm>
            <a:off x="885172" y="5689558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021" name="5"/>
          <p:cNvSpPr/>
          <p:nvPr/>
        </p:nvSpPr>
        <p:spPr>
          <a:xfrm>
            <a:off x="885172" y="4856445"/>
            <a:ext cx="769656" cy="769655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022" name="Line"/>
          <p:cNvSpPr/>
          <p:nvPr/>
        </p:nvSpPr>
        <p:spPr>
          <a:xfrm>
            <a:off x="4383949" y="6546737"/>
            <a:ext cx="1837254" cy="1"/>
          </a:xfrm>
          <a:prstGeom prst="line">
            <a:avLst/>
          </a:prstGeom>
          <a:ln w="63500">
            <a:solidFill>
              <a:srgbClr val="A6AAA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4044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4027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4028" name="5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4029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030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4031" name="4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4032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4033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034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035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036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037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038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039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066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067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042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043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045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046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4047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048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049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050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051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052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053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4054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4055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4056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057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058" name="4"/>
          <p:cNvSpPr txBox="1"/>
          <p:nvPr/>
        </p:nvSpPr>
        <p:spPr>
          <a:xfrm>
            <a:off x="38184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059" name="5"/>
          <p:cNvSpPr txBox="1"/>
          <p:nvPr/>
        </p:nvSpPr>
        <p:spPr>
          <a:xfrm>
            <a:off x="38184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4060" name="0"/>
          <p:cNvSpPr/>
          <p:nvPr/>
        </p:nvSpPr>
        <p:spPr>
          <a:xfrm>
            <a:off x="6220892" y="3713993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061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062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4063" name="4"/>
          <p:cNvSpPr/>
          <p:nvPr/>
        </p:nvSpPr>
        <p:spPr>
          <a:xfrm>
            <a:off x="885172" y="5689558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064" name="5"/>
          <p:cNvSpPr/>
          <p:nvPr/>
        </p:nvSpPr>
        <p:spPr>
          <a:xfrm>
            <a:off x="885172" y="4856445"/>
            <a:ext cx="769656" cy="769655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065" name="Line"/>
          <p:cNvSpPr/>
          <p:nvPr/>
        </p:nvSpPr>
        <p:spPr>
          <a:xfrm>
            <a:off x="4383949" y="6546737"/>
            <a:ext cx="1837254" cy="1"/>
          </a:xfrm>
          <a:prstGeom prst="line">
            <a:avLst/>
          </a:prstGeom>
          <a:ln w="63500">
            <a:solidFill>
              <a:srgbClr val="A6AAA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9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4087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4070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4071" name="5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4072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073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4074" name="4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4075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4076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077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078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079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080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081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082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10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111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085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086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088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089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4090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091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092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093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094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095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096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4097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4098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4099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100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101" name="4"/>
          <p:cNvSpPr txBox="1"/>
          <p:nvPr/>
        </p:nvSpPr>
        <p:spPr>
          <a:xfrm>
            <a:off x="38184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102" name="0"/>
          <p:cNvSpPr txBox="1"/>
          <p:nvPr/>
        </p:nvSpPr>
        <p:spPr>
          <a:xfrm>
            <a:off x="38184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103" name="lowlink[5] = min(lowlink[5], lowlink[0])…"/>
          <p:cNvSpPr txBox="1"/>
          <p:nvPr/>
        </p:nvSpPr>
        <p:spPr>
          <a:xfrm>
            <a:off x="736897" y="8235950"/>
            <a:ext cx="11124606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lowlink[5] = min(lowlink[5], lowlink[0])</a:t>
            </a:r>
          </a:p>
          <a:p>
            <a:pPr algn="l"/>
            <a:r>
              <a:t>           = 0</a:t>
            </a:r>
          </a:p>
        </p:txBody>
      </p:sp>
      <p:sp>
        <p:nvSpPr>
          <p:cNvPr id="4104" name="0"/>
          <p:cNvSpPr/>
          <p:nvPr/>
        </p:nvSpPr>
        <p:spPr>
          <a:xfrm>
            <a:off x="6220892" y="3713993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105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106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4107" name="4"/>
          <p:cNvSpPr/>
          <p:nvPr/>
        </p:nvSpPr>
        <p:spPr>
          <a:xfrm>
            <a:off x="885172" y="5689558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108" name="5"/>
          <p:cNvSpPr/>
          <p:nvPr/>
        </p:nvSpPr>
        <p:spPr>
          <a:xfrm>
            <a:off x="885172" y="4856445"/>
            <a:ext cx="769656" cy="769655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109" name="Line"/>
          <p:cNvSpPr/>
          <p:nvPr/>
        </p:nvSpPr>
        <p:spPr>
          <a:xfrm>
            <a:off x="4383949" y="6546737"/>
            <a:ext cx="1837254" cy="1"/>
          </a:xfrm>
          <a:prstGeom prst="line">
            <a:avLst/>
          </a:prstGeom>
          <a:ln w="63500">
            <a:solidFill>
              <a:srgbClr val="A6AAA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4131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4114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4115" name="5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4116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117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4118" name="4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4119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4120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21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22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23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24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25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26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53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154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129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30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132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133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4134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135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136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137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138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139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140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4141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4142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4143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144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145" name="4"/>
          <p:cNvSpPr txBox="1"/>
          <p:nvPr/>
        </p:nvSpPr>
        <p:spPr>
          <a:xfrm>
            <a:off x="38184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146" name="0"/>
          <p:cNvSpPr txBox="1"/>
          <p:nvPr/>
        </p:nvSpPr>
        <p:spPr>
          <a:xfrm>
            <a:off x="38184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147" name="0"/>
          <p:cNvSpPr/>
          <p:nvPr/>
        </p:nvSpPr>
        <p:spPr>
          <a:xfrm>
            <a:off x="6220892" y="3713993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148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149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4150" name="4"/>
          <p:cNvSpPr/>
          <p:nvPr/>
        </p:nvSpPr>
        <p:spPr>
          <a:xfrm>
            <a:off x="885172" y="5689558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151" name="5"/>
          <p:cNvSpPr/>
          <p:nvPr/>
        </p:nvSpPr>
        <p:spPr>
          <a:xfrm>
            <a:off x="885172" y="4856445"/>
            <a:ext cx="769656" cy="769655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152" name="Line"/>
          <p:cNvSpPr/>
          <p:nvPr/>
        </p:nvSpPr>
        <p:spPr>
          <a:xfrm>
            <a:off x="4383949" y="6546737"/>
            <a:ext cx="1837254" cy="1"/>
          </a:xfrm>
          <a:prstGeom prst="line">
            <a:avLst/>
          </a:prstGeom>
          <a:ln w="63500">
            <a:solidFill>
              <a:srgbClr val="A6AAA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4174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4157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4158" name="5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4159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160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4161" name="4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4162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4163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64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65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66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67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68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69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97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198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172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73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175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176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4177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178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179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180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181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182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183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4184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4185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4186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187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188" name="0"/>
          <p:cNvSpPr txBox="1"/>
          <p:nvPr/>
        </p:nvSpPr>
        <p:spPr>
          <a:xfrm>
            <a:off x="38184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189" name="0"/>
          <p:cNvSpPr txBox="1"/>
          <p:nvPr/>
        </p:nvSpPr>
        <p:spPr>
          <a:xfrm>
            <a:off x="38184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190" name="lowlink[4] = min(lowlink[4], lowlink[5])…"/>
          <p:cNvSpPr txBox="1"/>
          <p:nvPr/>
        </p:nvSpPr>
        <p:spPr>
          <a:xfrm>
            <a:off x="736897" y="8235950"/>
            <a:ext cx="11124606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lowlink[4] = min(lowlink[4], lowlink[5])</a:t>
            </a:r>
          </a:p>
          <a:p>
            <a:pPr algn="l"/>
            <a:r>
              <a:t>           = 0</a:t>
            </a:r>
          </a:p>
        </p:txBody>
      </p:sp>
      <p:sp>
        <p:nvSpPr>
          <p:cNvPr id="4191" name="0"/>
          <p:cNvSpPr/>
          <p:nvPr/>
        </p:nvSpPr>
        <p:spPr>
          <a:xfrm>
            <a:off x="6220892" y="3713993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192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193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4194" name="4"/>
          <p:cNvSpPr/>
          <p:nvPr/>
        </p:nvSpPr>
        <p:spPr>
          <a:xfrm>
            <a:off x="885172" y="5689558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195" name="5"/>
          <p:cNvSpPr/>
          <p:nvPr/>
        </p:nvSpPr>
        <p:spPr>
          <a:xfrm>
            <a:off x="885172" y="4856445"/>
            <a:ext cx="769656" cy="769655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196" name="Line"/>
          <p:cNvSpPr/>
          <p:nvPr/>
        </p:nvSpPr>
        <p:spPr>
          <a:xfrm>
            <a:off x="4383949" y="6546737"/>
            <a:ext cx="1837254" cy="1"/>
          </a:xfrm>
          <a:prstGeom prst="line">
            <a:avLst/>
          </a:prstGeom>
          <a:ln w="63500">
            <a:solidFill>
              <a:srgbClr val="A6AAA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4218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4201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4202" name="5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4203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204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4205" name="4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4206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4207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08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09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10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11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12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13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39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240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216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17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219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220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4221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222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223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224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225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226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227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4228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4229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4230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231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232" name="0"/>
          <p:cNvSpPr txBox="1"/>
          <p:nvPr/>
        </p:nvSpPr>
        <p:spPr>
          <a:xfrm>
            <a:off x="38184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233" name="0"/>
          <p:cNvSpPr txBox="1"/>
          <p:nvPr/>
        </p:nvSpPr>
        <p:spPr>
          <a:xfrm>
            <a:off x="38184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234" name="0"/>
          <p:cNvSpPr/>
          <p:nvPr/>
        </p:nvSpPr>
        <p:spPr>
          <a:xfrm>
            <a:off x="6220892" y="3713993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235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236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4237" name="4"/>
          <p:cNvSpPr/>
          <p:nvPr/>
        </p:nvSpPr>
        <p:spPr>
          <a:xfrm>
            <a:off x="885172" y="5689558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238" name="5"/>
          <p:cNvSpPr/>
          <p:nvPr/>
        </p:nvSpPr>
        <p:spPr>
          <a:xfrm>
            <a:off x="885172" y="4856445"/>
            <a:ext cx="769656" cy="769655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Low-Link Values"/>
          <p:cNvSpPr txBox="1"/>
          <p:nvPr/>
        </p:nvSpPr>
        <p:spPr>
          <a:xfrm>
            <a:off x="449399" y="-115439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445" name="Group"/>
          <p:cNvGrpSpPr/>
          <p:nvPr/>
        </p:nvGrpSpPr>
        <p:grpSpPr>
          <a:xfrm flipH="1">
            <a:off x="1905000" y="3035300"/>
            <a:ext cx="5419300" cy="3156652"/>
            <a:chOff x="0" y="0"/>
            <a:chExt cx="5419299" cy="3156651"/>
          </a:xfrm>
        </p:grpSpPr>
        <p:sp>
          <p:nvSpPr>
            <p:cNvPr id="428" name="1"/>
            <p:cNvSpPr/>
            <p:nvPr/>
          </p:nvSpPr>
          <p:spPr>
            <a:xfrm flipH="1">
              <a:off x="2253395" y="0"/>
              <a:ext cx="719370" cy="71937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29" name="0"/>
            <p:cNvSpPr/>
            <p:nvPr/>
          </p:nvSpPr>
          <p:spPr>
            <a:xfrm flipH="1">
              <a:off x="4675442" y="0"/>
              <a:ext cx="719370" cy="71937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430" name="3"/>
            <p:cNvSpPr/>
            <p:nvPr/>
          </p:nvSpPr>
          <p:spPr>
            <a:xfrm flipH="1">
              <a:off x="0" y="0"/>
              <a:ext cx="719370" cy="719370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431" name="5"/>
            <p:cNvSpPr/>
            <p:nvPr/>
          </p:nvSpPr>
          <p:spPr>
            <a:xfrm flipH="1">
              <a:off x="2277882" y="2279690"/>
              <a:ext cx="719371" cy="719370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432" name="2"/>
            <p:cNvSpPr/>
            <p:nvPr/>
          </p:nvSpPr>
          <p:spPr>
            <a:xfrm flipH="1">
              <a:off x="4699930" y="2279690"/>
              <a:ext cx="719370" cy="719370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433" name="4"/>
            <p:cNvSpPr/>
            <p:nvPr/>
          </p:nvSpPr>
          <p:spPr>
            <a:xfrm flipH="1">
              <a:off x="24487" y="2279690"/>
              <a:ext cx="719370" cy="719370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5059613" y="697623"/>
              <a:ext cx="1" cy="160381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5" name="Line"/>
            <p:cNvSpPr/>
            <p:nvPr/>
          </p:nvSpPr>
          <p:spPr>
            <a:xfrm flipH="1" flipV="1">
              <a:off x="2965495" y="359684"/>
              <a:ext cx="1717217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6" name="Line"/>
            <p:cNvSpPr/>
            <p:nvPr/>
          </p:nvSpPr>
          <p:spPr>
            <a:xfrm>
              <a:off x="2868666" y="641949"/>
              <a:ext cx="1942143" cy="1742742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7" name="Line"/>
            <p:cNvSpPr/>
            <p:nvPr/>
          </p:nvSpPr>
          <p:spPr>
            <a:xfrm flipH="1" flipV="1">
              <a:off x="2972474" y="2647665"/>
              <a:ext cx="1717217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8" name="Line"/>
            <p:cNvSpPr/>
            <p:nvPr/>
          </p:nvSpPr>
          <p:spPr>
            <a:xfrm flipH="1" flipV="1">
              <a:off x="747244" y="360031"/>
              <a:ext cx="1502764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9" name="Line"/>
            <p:cNvSpPr/>
            <p:nvPr/>
          </p:nvSpPr>
          <p:spPr>
            <a:xfrm flipH="1">
              <a:off x="384172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0" name="Line"/>
            <p:cNvSpPr/>
            <p:nvPr/>
          </p:nvSpPr>
          <p:spPr>
            <a:xfrm flipH="1">
              <a:off x="2637567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7" name="Connection Line"/>
            <p:cNvSpPr/>
            <p:nvPr/>
          </p:nvSpPr>
          <p:spPr>
            <a:xfrm>
              <a:off x="667896" y="2079050"/>
              <a:ext cx="1663514" cy="292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48" name="Connection Line"/>
            <p:cNvSpPr/>
            <p:nvPr/>
          </p:nvSpPr>
          <p:spPr>
            <a:xfrm>
              <a:off x="685861" y="2883334"/>
              <a:ext cx="1651473" cy="273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43" name="Line"/>
            <p:cNvSpPr/>
            <p:nvPr/>
          </p:nvSpPr>
          <p:spPr>
            <a:xfrm>
              <a:off x="2143856" y="2245240"/>
              <a:ext cx="248012" cy="155382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4" name="Line"/>
            <p:cNvSpPr/>
            <p:nvPr/>
          </p:nvSpPr>
          <p:spPr>
            <a:xfrm flipH="1" flipV="1">
              <a:off x="619691" y="2856766"/>
              <a:ext cx="231164" cy="133139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46" name="The low-link value of a node is the smallest [lowest] node id reachable from that node when doing a DFS (including itself)."/>
          <p:cNvSpPr txBox="1"/>
          <p:nvPr/>
        </p:nvSpPr>
        <p:spPr>
          <a:xfrm>
            <a:off x="57711" y="895350"/>
            <a:ext cx="12889378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</a:t>
            </a:r>
            <a:r>
              <a:rPr b="1"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rPr>
              <a:t>low-link</a:t>
            </a:r>
            <a:r>
              <a:t> value of a node is the smallest [lowest] node id reachable from that node when doing a DFS (including itself).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4260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4243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4244" name="5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4245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246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4247" name="4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4248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4249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50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51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52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53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54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55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82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283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258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59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261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262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4263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264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265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266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267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268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269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4270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4271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4272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273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274" name="0"/>
          <p:cNvSpPr txBox="1"/>
          <p:nvPr/>
        </p:nvSpPr>
        <p:spPr>
          <a:xfrm>
            <a:off x="38184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275" name="0"/>
          <p:cNvSpPr txBox="1"/>
          <p:nvPr/>
        </p:nvSpPr>
        <p:spPr>
          <a:xfrm>
            <a:off x="38184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276" name="0"/>
          <p:cNvSpPr/>
          <p:nvPr/>
        </p:nvSpPr>
        <p:spPr>
          <a:xfrm>
            <a:off x="6220892" y="3713993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277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278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4279" name="4"/>
          <p:cNvSpPr/>
          <p:nvPr/>
        </p:nvSpPr>
        <p:spPr>
          <a:xfrm>
            <a:off x="885172" y="5689558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280" name="5"/>
          <p:cNvSpPr/>
          <p:nvPr/>
        </p:nvSpPr>
        <p:spPr>
          <a:xfrm>
            <a:off x="885172" y="4856445"/>
            <a:ext cx="769656" cy="769655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281" name="lowlink[0] = min(lowlink[0], lowlink[4])…"/>
          <p:cNvSpPr txBox="1"/>
          <p:nvPr/>
        </p:nvSpPr>
        <p:spPr>
          <a:xfrm>
            <a:off x="736897" y="8235950"/>
            <a:ext cx="11124606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lowlink[0] = min(lowlink[0], lowlink[4])</a:t>
            </a:r>
          </a:p>
          <a:p>
            <a:pPr algn="l"/>
            <a:r>
              <a:t>           =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5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4303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4286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4287" name="5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4288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289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4290" name="4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4291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4292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93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94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95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96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97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98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25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326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301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02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304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305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4306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307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308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309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310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311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312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4313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4314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4315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316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317" name="0"/>
          <p:cNvSpPr txBox="1"/>
          <p:nvPr/>
        </p:nvSpPr>
        <p:spPr>
          <a:xfrm>
            <a:off x="38184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318" name="0"/>
          <p:cNvSpPr txBox="1"/>
          <p:nvPr/>
        </p:nvSpPr>
        <p:spPr>
          <a:xfrm>
            <a:off x="38184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319" name="0"/>
          <p:cNvSpPr/>
          <p:nvPr/>
        </p:nvSpPr>
        <p:spPr>
          <a:xfrm>
            <a:off x="6220892" y="3713993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320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321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4322" name="4"/>
          <p:cNvSpPr/>
          <p:nvPr/>
        </p:nvSpPr>
        <p:spPr>
          <a:xfrm>
            <a:off x="885172" y="5689558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323" name="5"/>
          <p:cNvSpPr/>
          <p:nvPr/>
        </p:nvSpPr>
        <p:spPr>
          <a:xfrm>
            <a:off x="885172" y="4856445"/>
            <a:ext cx="769656" cy="769655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324" name="When a completed SCC is found (current node has visited all its neighbours and its lowlink  value equals its id) pop off all associated nodes off the stack."/>
          <p:cNvSpPr txBox="1"/>
          <p:nvPr/>
        </p:nvSpPr>
        <p:spPr>
          <a:xfrm>
            <a:off x="63500" y="7514758"/>
            <a:ext cx="1305560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When a completed SCC is found (current node has visited all its neighbours and its lowlink  value equals its id) pop off all associated nodes off the stack.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4346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4329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4330" name="5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4331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332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4333" name="4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4334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4335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36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37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38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39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40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41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64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365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344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45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347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348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4349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350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351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352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353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354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355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4356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4357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4358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359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360" name="0"/>
          <p:cNvSpPr txBox="1"/>
          <p:nvPr/>
        </p:nvSpPr>
        <p:spPr>
          <a:xfrm>
            <a:off x="38184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361" name="0"/>
          <p:cNvSpPr txBox="1"/>
          <p:nvPr/>
        </p:nvSpPr>
        <p:spPr>
          <a:xfrm>
            <a:off x="38184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362" name="0"/>
          <p:cNvSpPr/>
          <p:nvPr/>
        </p:nvSpPr>
        <p:spPr>
          <a:xfrm>
            <a:off x="6220892" y="3713993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363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7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4385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4368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4369" name="5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4370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371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4372" name="4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4373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4374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8270E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75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8270E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76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8270E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77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78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79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80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01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402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383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84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386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387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4388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chemeClr val="accent6">
                              <a:hueOff val="-297323"/>
                              <a:satOff val="50343"/>
                              <a:lumOff val="25667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chemeClr val="accent6">
                              <a:hueOff val="-297323"/>
                              <a:satOff val="50343"/>
                              <a:lumOff val="25667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chemeClr val="accent6">
                              <a:hueOff val="-297323"/>
                              <a:satOff val="50343"/>
                              <a:lumOff val="25667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389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390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391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392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393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394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4395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4396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4397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398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399" name="0"/>
          <p:cNvSpPr txBox="1"/>
          <p:nvPr/>
        </p:nvSpPr>
        <p:spPr>
          <a:xfrm>
            <a:off x="38184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400" name="0"/>
          <p:cNvSpPr txBox="1"/>
          <p:nvPr/>
        </p:nvSpPr>
        <p:spPr>
          <a:xfrm>
            <a:off x="38184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4422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4405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4406" name="5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4407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408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4409" name="4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4410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4411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8270E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12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8270E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13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8270E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14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15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16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17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38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439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420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21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423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424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4425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chemeClr val="accent6">
                              <a:hueOff val="-297323"/>
                              <a:satOff val="50343"/>
                              <a:lumOff val="25667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chemeClr val="accent3">
                              <a:hueOff val="-714503"/>
                              <a:satOff val="27357"/>
                              <a:lumOff val="39874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chemeClr val="accent6">
                              <a:hueOff val="-297323"/>
                              <a:satOff val="50343"/>
                              <a:lumOff val="25667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chemeClr val="accent6">
                              <a:hueOff val="-297323"/>
                              <a:satOff val="50343"/>
                              <a:lumOff val="25667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426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427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428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429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430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431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4432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4433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4434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435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714503"/>
                    <a:satOff val="27357"/>
                    <a:lumOff val="39874"/>
                  </a:schemeClr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436" name="0"/>
          <p:cNvSpPr txBox="1"/>
          <p:nvPr/>
        </p:nvSpPr>
        <p:spPr>
          <a:xfrm>
            <a:off x="38184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437" name="0"/>
          <p:cNvSpPr txBox="1"/>
          <p:nvPr/>
        </p:nvSpPr>
        <p:spPr>
          <a:xfrm>
            <a:off x="38184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1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4459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4442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4443" name="5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4444" name="1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445" name="3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4446" name="4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4447" name="2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4448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8270E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49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8270E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50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8270E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51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52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53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54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75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E94834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476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E94834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457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E9483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58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E9483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460" name="2"/>
          <p:cNvSpPr txBox="1"/>
          <p:nvPr/>
        </p:nvSpPr>
        <p:spPr>
          <a:xfrm>
            <a:off x="8809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461" name="2"/>
          <p:cNvSpPr txBox="1"/>
          <p:nvPr/>
        </p:nvSpPr>
        <p:spPr>
          <a:xfrm>
            <a:off x="63965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2</a:t>
            </a:r>
          </a:p>
        </p:txBody>
      </p:sp>
      <p:graphicFrame>
        <p:nvGraphicFramePr>
          <p:cNvPr id="4462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chemeClr val="accent6">
                              <a:hueOff val="-297323"/>
                              <a:satOff val="50343"/>
                              <a:lumOff val="25667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chemeClr val="accent3">
                              <a:hueOff val="-714503"/>
                              <a:satOff val="27357"/>
                              <a:lumOff val="39874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chemeClr val="accent5">
                              <a:hueOff val="225206"/>
                              <a:satOff val="23568"/>
                              <a:lumOff val="3816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chemeClr val="accent5">
                              <a:hueOff val="225206"/>
                              <a:satOff val="23568"/>
                              <a:lumOff val="3816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chemeClr val="accent6">
                              <a:hueOff val="-297323"/>
                              <a:satOff val="50343"/>
                              <a:lumOff val="25667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chemeClr val="accent6">
                              <a:hueOff val="-297323"/>
                              <a:satOff val="50343"/>
                              <a:lumOff val="25667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463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464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465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466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467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468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4469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4470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4471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472" name="1"/>
          <p:cNvSpPr txBox="1"/>
          <p:nvPr/>
        </p:nvSpPr>
        <p:spPr>
          <a:xfrm>
            <a:off x="8809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714503"/>
                    <a:satOff val="27357"/>
                    <a:lumOff val="39874"/>
                  </a:schemeClr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473" name="0"/>
          <p:cNvSpPr txBox="1"/>
          <p:nvPr/>
        </p:nvSpPr>
        <p:spPr>
          <a:xfrm>
            <a:off x="3818421" y="69786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474" name="0"/>
          <p:cNvSpPr txBox="1"/>
          <p:nvPr/>
        </p:nvSpPr>
        <p:spPr>
          <a:xfrm>
            <a:off x="38184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Low-Link Values"/>
          <p:cNvSpPr txBox="1"/>
          <p:nvPr/>
        </p:nvSpPr>
        <p:spPr>
          <a:xfrm>
            <a:off x="449399" y="-115439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468" name="Group"/>
          <p:cNvGrpSpPr/>
          <p:nvPr/>
        </p:nvGrpSpPr>
        <p:grpSpPr>
          <a:xfrm flipH="1">
            <a:off x="1905000" y="3035300"/>
            <a:ext cx="5419300" cy="3156652"/>
            <a:chOff x="0" y="0"/>
            <a:chExt cx="5419299" cy="3156651"/>
          </a:xfrm>
        </p:grpSpPr>
        <p:sp>
          <p:nvSpPr>
            <p:cNvPr id="451" name="1"/>
            <p:cNvSpPr/>
            <p:nvPr/>
          </p:nvSpPr>
          <p:spPr>
            <a:xfrm flipH="1">
              <a:off x="2253395" y="0"/>
              <a:ext cx="719370" cy="71937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52" name="0"/>
            <p:cNvSpPr/>
            <p:nvPr/>
          </p:nvSpPr>
          <p:spPr>
            <a:xfrm flipH="1">
              <a:off x="4675442" y="0"/>
              <a:ext cx="719370" cy="71937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453" name="3"/>
            <p:cNvSpPr/>
            <p:nvPr/>
          </p:nvSpPr>
          <p:spPr>
            <a:xfrm flipH="1">
              <a:off x="0" y="0"/>
              <a:ext cx="719370" cy="719370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454" name="5"/>
            <p:cNvSpPr/>
            <p:nvPr/>
          </p:nvSpPr>
          <p:spPr>
            <a:xfrm flipH="1">
              <a:off x="2277882" y="2279690"/>
              <a:ext cx="719371" cy="719370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455" name="2"/>
            <p:cNvSpPr/>
            <p:nvPr/>
          </p:nvSpPr>
          <p:spPr>
            <a:xfrm flipH="1">
              <a:off x="4699930" y="2279690"/>
              <a:ext cx="719370" cy="719370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456" name="4"/>
            <p:cNvSpPr/>
            <p:nvPr/>
          </p:nvSpPr>
          <p:spPr>
            <a:xfrm flipH="1">
              <a:off x="24487" y="2279690"/>
              <a:ext cx="719370" cy="719370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457" name="Line"/>
            <p:cNvSpPr/>
            <p:nvPr/>
          </p:nvSpPr>
          <p:spPr>
            <a:xfrm flipV="1">
              <a:off x="5059613" y="697623"/>
              <a:ext cx="1" cy="160381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58" name="Line"/>
            <p:cNvSpPr/>
            <p:nvPr/>
          </p:nvSpPr>
          <p:spPr>
            <a:xfrm flipH="1" flipV="1">
              <a:off x="2965495" y="359684"/>
              <a:ext cx="1717217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59" name="Line"/>
            <p:cNvSpPr/>
            <p:nvPr/>
          </p:nvSpPr>
          <p:spPr>
            <a:xfrm>
              <a:off x="2868666" y="641949"/>
              <a:ext cx="1942143" cy="1742742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60" name="Line"/>
            <p:cNvSpPr/>
            <p:nvPr/>
          </p:nvSpPr>
          <p:spPr>
            <a:xfrm flipH="1" flipV="1">
              <a:off x="2972474" y="2647665"/>
              <a:ext cx="1717217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61" name="Line"/>
            <p:cNvSpPr/>
            <p:nvPr/>
          </p:nvSpPr>
          <p:spPr>
            <a:xfrm flipH="1" flipV="1">
              <a:off x="747244" y="360031"/>
              <a:ext cx="1502764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62" name="Line"/>
            <p:cNvSpPr/>
            <p:nvPr/>
          </p:nvSpPr>
          <p:spPr>
            <a:xfrm flipH="1">
              <a:off x="384172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63" name="Line"/>
            <p:cNvSpPr/>
            <p:nvPr/>
          </p:nvSpPr>
          <p:spPr>
            <a:xfrm flipH="1">
              <a:off x="2637567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70" name="Connection Line"/>
            <p:cNvSpPr/>
            <p:nvPr/>
          </p:nvSpPr>
          <p:spPr>
            <a:xfrm>
              <a:off x="667896" y="2079050"/>
              <a:ext cx="1663514" cy="292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71" name="Connection Line"/>
            <p:cNvSpPr/>
            <p:nvPr/>
          </p:nvSpPr>
          <p:spPr>
            <a:xfrm>
              <a:off x="685861" y="2883334"/>
              <a:ext cx="1651473" cy="273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66" name="Line"/>
            <p:cNvSpPr/>
            <p:nvPr/>
          </p:nvSpPr>
          <p:spPr>
            <a:xfrm>
              <a:off x="2143856" y="2245240"/>
              <a:ext cx="248012" cy="155382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67" name="Line"/>
            <p:cNvSpPr/>
            <p:nvPr/>
          </p:nvSpPr>
          <p:spPr>
            <a:xfrm flipH="1" flipV="1">
              <a:off x="619691" y="2856766"/>
              <a:ext cx="231164" cy="133139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69" name="The low-link value of a node is the smallest [lowest] node id reachable from that node when doing a DFS (including itself)."/>
          <p:cNvSpPr txBox="1"/>
          <p:nvPr/>
        </p:nvSpPr>
        <p:spPr>
          <a:xfrm>
            <a:off x="57711" y="895350"/>
            <a:ext cx="12889378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</a:t>
            </a:r>
            <a:r>
              <a:rPr b="1"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rPr>
              <a:t>low-link</a:t>
            </a:r>
            <a:r>
              <a:t> value of a node is the smallest [lowest] node id reachable from that node when doing a DFS (including itself).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Low-Link Values"/>
          <p:cNvSpPr txBox="1"/>
          <p:nvPr/>
        </p:nvSpPr>
        <p:spPr>
          <a:xfrm>
            <a:off x="449399" y="-115439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sp>
        <p:nvSpPr>
          <p:cNvPr id="474" name="1"/>
          <p:cNvSpPr/>
          <p:nvPr/>
        </p:nvSpPr>
        <p:spPr>
          <a:xfrm>
            <a:off x="4351534" y="3035300"/>
            <a:ext cx="719371" cy="71937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75" name="0"/>
          <p:cNvSpPr/>
          <p:nvPr/>
        </p:nvSpPr>
        <p:spPr>
          <a:xfrm>
            <a:off x="1929487" y="3035300"/>
            <a:ext cx="719370" cy="71937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76" name="2"/>
          <p:cNvSpPr/>
          <p:nvPr/>
        </p:nvSpPr>
        <p:spPr>
          <a:xfrm>
            <a:off x="1905000" y="5314990"/>
            <a:ext cx="719370" cy="719370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77" name="Line"/>
          <p:cNvSpPr/>
          <p:nvPr/>
        </p:nvSpPr>
        <p:spPr>
          <a:xfrm flipV="1">
            <a:off x="2264685" y="3732922"/>
            <a:ext cx="1" cy="1603815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78" name="Line"/>
          <p:cNvSpPr/>
          <p:nvPr/>
        </p:nvSpPr>
        <p:spPr>
          <a:xfrm>
            <a:off x="2641588" y="3394984"/>
            <a:ext cx="1717216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79" name="Line"/>
          <p:cNvSpPr/>
          <p:nvPr/>
        </p:nvSpPr>
        <p:spPr>
          <a:xfrm flipH="1">
            <a:off x="2513491" y="3677249"/>
            <a:ext cx="1942142" cy="1742742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80" name="Line"/>
          <p:cNvSpPr/>
          <p:nvPr/>
        </p:nvSpPr>
        <p:spPr>
          <a:xfrm>
            <a:off x="2634609" y="5682965"/>
            <a:ext cx="1717216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81" name="Line"/>
          <p:cNvSpPr/>
          <p:nvPr/>
        </p:nvSpPr>
        <p:spPr>
          <a:xfrm>
            <a:off x="5074291" y="3395331"/>
            <a:ext cx="1502765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82" name="Line"/>
          <p:cNvSpPr/>
          <p:nvPr/>
        </p:nvSpPr>
        <p:spPr>
          <a:xfrm>
            <a:off x="6940127" y="3781698"/>
            <a:ext cx="1" cy="1506264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83" name="Line"/>
          <p:cNvSpPr/>
          <p:nvPr/>
        </p:nvSpPr>
        <p:spPr>
          <a:xfrm>
            <a:off x="4686732" y="3781698"/>
            <a:ext cx="1" cy="1506264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92" name="Connection Line"/>
          <p:cNvSpPr/>
          <p:nvPr/>
        </p:nvSpPr>
        <p:spPr>
          <a:xfrm>
            <a:off x="4992890" y="5114350"/>
            <a:ext cx="1663514" cy="292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fill="norm" stroke="1" extrusionOk="0">
                <a:moveTo>
                  <a:pt x="21600" y="16207"/>
                </a:moveTo>
                <a:cubicBezTo>
                  <a:pt x="14990" y="-4955"/>
                  <a:pt x="7790" y="-5393"/>
                  <a:pt x="0" y="14892"/>
                </a:cubicBezTo>
              </a:path>
            </a:pathLst>
          </a:custGeom>
          <a:ln w="635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93" name="Connection Line"/>
          <p:cNvSpPr/>
          <p:nvPr/>
        </p:nvSpPr>
        <p:spPr>
          <a:xfrm>
            <a:off x="4986966" y="5918634"/>
            <a:ext cx="1651473" cy="27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9" fill="norm" stroke="1" extrusionOk="0">
                <a:moveTo>
                  <a:pt x="21600" y="0"/>
                </a:moveTo>
                <a:cubicBezTo>
                  <a:pt x="14756" y="21103"/>
                  <a:pt x="7556" y="21600"/>
                  <a:pt x="0" y="1492"/>
                </a:cubicBezTo>
              </a:path>
            </a:pathLst>
          </a:custGeom>
          <a:ln w="635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86" name="Line"/>
          <p:cNvSpPr/>
          <p:nvPr/>
        </p:nvSpPr>
        <p:spPr>
          <a:xfrm flipH="1">
            <a:off x="4932432" y="5280540"/>
            <a:ext cx="248012" cy="155382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87" name="Line"/>
          <p:cNvSpPr/>
          <p:nvPr/>
        </p:nvSpPr>
        <p:spPr>
          <a:xfrm flipV="1">
            <a:off x="6473445" y="5892066"/>
            <a:ext cx="231163" cy="133139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88" name="The low-link value of a node is the smallest [lowest] node id reachable from that node when doing a DFS (including itself)."/>
          <p:cNvSpPr txBox="1"/>
          <p:nvPr/>
        </p:nvSpPr>
        <p:spPr>
          <a:xfrm>
            <a:off x="57711" y="895350"/>
            <a:ext cx="12889378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</a:t>
            </a:r>
            <a:r>
              <a:rPr b="1"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rPr>
              <a:t>low-link</a:t>
            </a:r>
            <a:r>
              <a:t> value of a node is the smallest [lowest] node id reachable from that node when doing a DFS (including itself).</a:t>
            </a:r>
          </a:p>
        </p:txBody>
      </p:sp>
      <p:sp>
        <p:nvSpPr>
          <p:cNvPr id="489" name="3"/>
          <p:cNvSpPr/>
          <p:nvPr/>
        </p:nvSpPr>
        <p:spPr>
          <a:xfrm>
            <a:off x="6604930" y="3035300"/>
            <a:ext cx="719370" cy="719370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90" name="5"/>
          <p:cNvSpPr/>
          <p:nvPr/>
        </p:nvSpPr>
        <p:spPr>
          <a:xfrm>
            <a:off x="4327047" y="5314990"/>
            <a:ext cx="719370" cy="719370"/>
          </a:xfrm>
          <a:prstGeom prst="ellipse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91" name="4"/>
          <p:cNvSpPr/>
          <p:nvPr/>
        </p:nvSpPr>
        <p:spPr>
          <a:xfrm>
            <a:off x="6580443" y="5314990"/>
            <a:ext cx="719370" cy="719370"/>
          </a:xfrm>
          <a:prstGeom prst="ellipse">
            <a:avLst/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Low-Link Values"/>
          <p:cNvSpPr txBox="1"/>
          <p:nvPr/>
        </p:nvSpPr>
        <p:spPr>
          <a:xfrm>
            <a:off x="449399" y="-115439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sp>
        <p:nvSpPr>
          <p:cNvPr id="496" name="1"/>
          <p:cNvSpPr/>
          <p:nvPr/>
        </p:nvSpPr>
        <p:spPr>
          <a:xfrm>
            <a:off x="4351534" y="3035300"/>
            <a:ext cx="719371" cy="71937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97" name="0"/>
          <p:cNvSpPr/>
          <p:nvPr/>
        </p:nvSpPr>
        <p:spPr>
          <a:xfrm>
            <a:off x="1929487" y="3035300"/>
            <a:ext cx="719370" cy="71937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98" name="2"/>
          <p:cNvSpPr/>
          <p:nvPr/>
        </p:nvSpPr>
        <p:spPr>
          <a:xfrm>
            <a:off x="1905000" y="5314990"/>
            <a:ext cx="719370" cy="719370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99" name="Line"/>
          <p:cNvSpPr/>
          <p:nvPr/>
        </p:nvSpPr>
        <p:spPr>
          <a:xfrm flipV="1">
            <a:off x="2264685" y="3732922"/>
            <a:ext cx="1" cy="1603815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00" name="Line"/>
          <p:cNvSpPr/>
          <p:nvPr/>
        </p:nvSpPr>
        <p:spPr>
          <a:xfrm>
            <a:off x="2641588" y="3394984"/>
            <a:ext cx="1717216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01" name="Line"/>
          <p:cNvSpPr/>
          <p:nvPr/>
        </p:nvSpPr>
        <p:spPr>
          <a:xfrm flipH="1">
            <a:off x="2513491" y="3677249"/>
            <a:ext cx="1942142" cy="1742742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02" name="Line"/>
          <p:cNvSpPr/>
          <p:nvPr/>
        </p:nvSpPr>
        <p:spPr>
          <a:xfrm>
            <a:off x="2634609" y="5682965"/>
            <a:ext cx="1717216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03" name="Line"/>
          <p:cNvSpPr/>
          <p:nvPr/>
        </p:nvSpPr>
        <p:spPr>
          <a:xfrm>
            <a:off x="5074291" y="3395331"/>
            <a:ext cx="1502765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04" name="Line"/>
          <p:cNvSpPr/>
          <p:nvPr/>
        </p:nvSpPr>
        <p:spPr>
          <a:xfrm>
            <a:off x="6940127" y="3781698"/>
            <a:ext cx="1" cy="1506264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05" name="Line"/>
          <p:cNvSpPr/>
          <p:nvPr/>
        </p:nvSpPr>
        <p:spPr>
          <a:xfrm>
            <a:off x="4686732" y="3781698"/>
            <a:ext cx="1" cy="1506264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20" name="Connection Line"/>
          <p:cNvSpPr/>
          <p:nvPr/>
        </p:nvSpPr>
        <p:spPr>
          <a:xfrm>
            <a:off x="4992890" y="5114350"/>
            <a:ext cx="1663514" cy="292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fill="norm" stroke="1" extrusionOk="0">
                <a:moveTo>
                  <a:pt x="21600" y="16207"/>
                </a:moveTo>
                <a:cubicBezTo>
                  <a:pt x="14990" y="-4955"/>
                  <a:pt x="7790" y="-5393"/>
                  <a:pt x="0" y="14892"/>
                </a:cubicBezTo>
              </a:path>
            </a:pathLst>
          </a:custGeom>
          <a:ln w="635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1" name="Connection Line"/>
          <p:cNvSpPr/>
          <p:nvPr/>
        </p:nvSpPr>
        <p:spPr>
          <a:xfrm>
            <a:off x="4986966" y="5918634"/>
            <a:ext cx="1651473" cy="27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9" fill="norm" stroke="1" extrusionOk="0">
                <a:moveTo>
                  <a:pt x="21600" y="0"/>
                </a:moveTo>
                <a:cubicBezTo>
                  <a:pt x="14756" y="21103"/>
                  <a:pt x="7556" y="21600"/>
                  <a:pt x="0" y="1492"/>
                </a:cubicBezTo>
              </a:path>
            </a:pathLst>
          </a:custGeom>
          <a:ln w="635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08" name="Line"/>
          <p:cNvSpPr/>
          <p:nvPr/>
        </p:nvSpPr>
        <p:spPr>
          <a:xfrm flipH="1">
            <a:off x="4932432" y="5280540"/>
            <a:ext cx="248012" cy="155382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09" name="Line"/>
          <p:cNvSpPr/>
          <p:nvPr/>
        </p:nvSpPr>
        <p:spPr>
          <a:xfrm flipV="1">
            <a:off x="6473445" y="5892066"/>
            <a:ext cx="231163" cy="133139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10" name="0"/>
          <p:cNvSpPr txBox="1"/>
          <p:nvPr/>
        </p:nvSpPr>
        <p:spPr>
          <a:xfrm>
            <a:off x="2074616" y="2459996"/>
            <a:ext cx="38955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511" name="0"/>
          <p:cNvSpPr txBox="1"/>
          <p:nvPr/>
        </p:nvSpPr>
        <p:spPr>
          <a:xfrm>
            <a:off x="4513017" y="2485396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512" name="0"/>
          <p:cNvSpPr txBox="1"/>
          <p:nvPr/>
        </p:nvSpPr>
        <p:spPr>
          <a:xfrm>
            <a:off x="2074616" y="5952496"/>
            <a:ext cx="38955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513" name="4"/>
          <p:cNvSpPr txBox="1"/>
          <p:nvPr/>
        </p:nvSpPr>
        <p:spPr>
          <a:xfrm>
            <a:off x="4513017" y="5952496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514" name="4"/>
          <p:cNvSpPr txBox="1"/>
          <p:nvPr/>
        </p:nvSpPr>
        <p:spPr>
          <a:xfrm>
            <a:off x="6760916" y="5952496"/>
            <a:ext cx="38955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515" name="3"/>
          <p:cNvSpPr txBox="1"/>
          <p:nvPr/>
        </p:nvSpPr>
        <p:spPr>
          <a:xfrm>
            <a:off x="6760916" y="2485396"/>
            <a:ext cx="38955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516" name="The low-link value of a node is the smallest [lowest] node id reachable from that node when doing a DFS (including itself)."/>
          <p:cNvSpPr txBox="1"/>
          <p:nvPr/>
        </p:nvSpPr>
        <p:spPr>
          <a:xfrm>
            <a:off x="57711" y="895350"/>
            <a:ext cx="12889378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</a:t>
            </a:r>
            <a:r>
              <a:rPr b="1"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rPr>
              <a:t>low-link</a:t>
            </a:r>
            <a:r>
              <a:t> value of a node is the smallest [lowest] node id reachable from that node when doing a DFS (including itself).</a:t>
            </a:r>
          </a:p>
        </p:txBody>
      </p:sp>
      <p:sp>
        <p:nvSpPr>
          <p:cNvPr id="517" name="3"/>
          <p:cNvSpPr/>
          <p:nvPr/>
        </p:nvSpPr>
        <p:spPr>
          <a:xfrm>
            <a:off x="6604930" y="3035300"/>
            <a:ext cx="719370" cy="719370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18" name="5"/>
          <p:cNvSpPr/>
          <p:nvPr/>
        </p:nvSpPr>
        <p:spPr>
          <a:xfrm>
            <a:off x="4327047" y="5314990"/>
            <a:ext cx="719370" cy="719370"/>
          </a:xfrm>
          <a:prstGeom prst="ellipse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19" name="4"/>
          <p:cNvSpPr/>
          <p:nvPr/>
        </p:nvSpPr>
        <p:spPr>
          <a:xfrm>
            <a:off x="6580443" y="5314990"/>
            <a:ext cx="719370" cy="719370"/>
          </a:xfrm>
          <a:prstGeom prst="ellipse">
            <a:avLst/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Low-Link Values"/>
          <p:cNvSpPr txBox="1"/>
          <p:nvPr/>
        </p:nvSpPr>
        <p:spPr>
          <a:xfrm>
            <a:off x="449399" y="-115439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541" name="Group"/>
          <p:cNvGrpSpPr/>
          <p:nvPr/>
        </p:nvGrpSpPr>
        <p:grpSpPr>
          <a:xfrm flipH="1">
            <a:off x="1905000" y="3035300"/>
            <a:ext cx="5419300" cy="3156652"/>
            <a:chOff x="0" y="0"/>
            <a:chExt cx="5419299" cy="3156651"/>
          </a:xfrm>
        </p:grpSpPr>
        <p:sp>
          <p:nvSpPr>
            <p:cNvPr id="524" name="1"/>
            <p:cNvSpPr/>
            <p:nvPr/>
          </p:nvSpPr>
          <p:spPr>
            <a:xfrm flipH="1">
              <a:off x="2253395" y="0"/>
              <a:ext cx="719370" cy="71937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525" name="0"/>
            <p:cNvSpPr/>
            <p:nvPr/>
          </p:nvSpPr>
          <p:spPr>
            <a:xfrm flipH="1">
              <a:off x="4675442" y="0"/>
              <a:ext cx="719370" cy="71937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526" name="3"/>
            <p:cNvSpPr/>
            <p:nvPr/>
          </p:nvSpPr>
          <p:spPr>
            <a:xfrm flipH="1">
              <a:off x="0" y="0"/>
              <a:ext cx="719370" cy="719370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527" name="5"/>
            <p:cNvSpPr/>
            <p:nvPr/>
          </p:nvSpPr>
          <p:spPr>
            <a:xfrm flipH="1">
              <a:off x="2277882" y="2279690"/>
              <a:ext cx="719371" cy="719370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528" name="2"/>
            <p:cNvSpPr/>
            <p:nvPr/>
          </p:nvSpPr>
          <p:spPr>
            <a:xfrm flipH="1">
              <a:off x="4699930" y="2279690"/>
              <a:ext cx="719370" cy="719370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529" name="4"/>
            <p:cNvSpPr/>
            <p:nvPr/>
          </p:nvSpPr>
          <p:spPr>
            <a:xfrm flipH="1">
              <a:off x="24487" y="2279690"/>
              <a:ext cx="719370" cy="719370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530" name="Line"/>
            <p:cNvSpPr/>
            <p:nvPr/>
          </p:nvSpPr>
          <p:spPr>
            <a:xfrm flipV="1">
              <a:off x="5059613" y="697623"/>
              <a:ext cx="1" cy="1603814"/>
            </a:xfrm>
            <a:prstGeom prst="line">
              <a:avLst/>
            </a:prstGeom>
            <a:noFill/>
            <a:ln w="63500" cap="flat">
              <a:solidFill>
                <a:srgbClr val="8473F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31" name="Line"/>
            <p:cNvSpPr/>
            <p:nvPr/>
          </p:nvSpPr>
          <p:spPr>
            <a:xfrm flipH="1" flipV="1">
              <a:off x="2965495" y="359684"/>
              <a:ext cx="1717217" cy="1"/>
            </a:xfrm>
            <a:prstGeom prst="line">
              <a:avLst/>
            </a:prstGeom>
            <a:noFill/>
            <a:ln w="63500" cap="flat">
              <a:solidFill>
                <a:srgbClr val="8473F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32" name="Line"/>
            <p:cNvSpPr/>
            <p:nvPr/>
          </p:nvSpPr>
          <p:spPr>
            <a:xfrm>
              <a:off x="2868666" y="641949"/>
              <a:ext cx="1942143" cy="1742742"/>
            </a:xfrm>
            <a:prstGeom prst="line">
              <a:avLst/>
            </a:prstGeom>
            <a:noFill/>
            <a:ln w="63500" cap="flat">
              <a:solidFill>
                <a:srgbClr val="8473F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33" name="Line"/>
            <p:cNvSpPr/>
            <p:nvPr/>
          </p:nvSpPr>
          <p:spPr>
            <a:xfrm flipH="1" flipV="1">
              <a:off x="2972474" y="2647665"/>
              <a:ext cx="1717217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34" name="Line"/>
            <p:cNvSpPr/>
            <p:nvPr/>
          </p:nvSpPr>
          <p:spPr>
            <a:xfrm flipH="1" flipV="1">
              <a:off x="747244" y="360031"/>
              <a:ext cx="150276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35" name="Line"/>
            <p:cNvSpPr/>
            <p:nvPr/>
          </p:nvSpPr>
          <p:spPr>
            <a:xfrm flipH="1">
              <a:off x="384172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36" name="Line"/>
            <p:cNvSpPr/>
            <p:nvPr/>
          </p:nvSpPr>
          <p:spPr>
            <a:xfrm flipH="1">
              <a:off x="2637567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49" name="Connection Line"/>
            <p:cNvSpPr/>
            <p:nvPr/>
          </p:nvSpPr>
          <p:spPr>
            <a:xfrm>
              <a:off x="667896" y="2079050"/>
              <a:ext cx="1663514" cy="292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E23F2D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550" name="Connection Line"/>
            <p:cNvSpPr/>
            <p:nvPr/>
          </p:nvSpPr>
          <p:spPr>
            <a:xfrm>
              <a:off x="685861" y="2883334"/>
              <a:ext cx="1651473" cy="273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E23F2D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539" name="Line"/>
            <p:cNvSpPr/>
            <p:nvPr/>
          </p:nvSpPr>
          <p:spPr>
            <a:xfrm>
              <a:off x="2143856" y="2245240"/>
              <a:ext cx="248012" cy="155382"/>
            </a:xfrm>
            <a:prstGeom prst="line">
              <a:avLst/>
            </a:prstGeom>
            <a:noFill/>
            <a:ln w="63500" cap="flat">
              <a:solidFill>
                <a:srgbClr val="E23F2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40" name="Line"/>
            <p:cNvSpPr/>
            <p:nvPr/>
          </p:nvSpPr>
          <p:spPr>
            <a:xfrm flipH="1" flipV="1">
              <a:off x="619691" y="2856766"/>
              <a:ext cx="231164" cy="133139"/>
            </a:xfrm>
            <a:prstGeom prst="line">
              <a:avLst/>
            </a:prstGeom>
            <a:noFill/>
            <a:ln w="63500" cap="flat">
              <a:solidFill>
                <a:srgbClr val="E23F2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542" name="0"/>
          <p:cNvSpPr txBox="1"/>
          <p:nvPr/>
        </p:nvSpPr>
        <p:spPr>
          <a:xfrm>
            <a:off x="2074616" y="2459996"/>
            <a:ext cx="38955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43" name="0"/>
          <p:cNvSpPr txBox="1"/>
          <p:nvPr/>
        </p:nvSpPr>
        <p:spPr>
          <a:xfrm>
            <a:off x="4513017" y="2485396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44" name="0"/>
          <p:cNvSpPr txBox="1"/>
          <p:nvPr/>
        </p:nvSpPr>
        <p:spPr>
          <a:xfrm>
            <a:off x="2074616" y="5952496"/>
            <a:ext cx="38955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45" name="4"/>
          <p:cNvSpPr txBox="1"/>
          <p:nvPr/>
        </p:nvSpPr>
        <p:spPr>
          <a:xfrm>
            <a:off x="4513017" y="5952496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46" name="4"/>
          <p:cNvSpPr txBox="1"/>
          <p:nvPr/>
        </p:nvSpPr>
        <p:spPr>
          <a:xfrm>
            <a:off x="6760916" y="5952496"/>
            <a:ext cx="38955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47" name="3"/>
          <p:cNvSpPr txBox="1"/>
          <p:nvPr/>
        </p:nvSpPr>
        <p:spPr>
          <a:xfrm>
            <a:off x="6760916" y="2485396"/>
            <a:ext cx="38955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714503"/>
                    <a:satOff val="27357"/>
                    <a:lumOff val="39874"/>
                  </a:schemeClr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48" name="The low-link value of a node is the smallest [lowest] node id reachable from that node when doing a DFS (including itself)."/>
          <p:cNvSpPr txBox="1"/>
          <p:nvPr/>
        </p:nvSpPr>
        <p:spPr>
          <a:xfrm>
            <a:off x="57711" y="895350"/>
            <a:ext cx="12889378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</a:t>
            </a:r>
            <a:r>
              <a:rPr b="1"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rPr>
              <a:t>low-link</a:t>
            </a:r>
            <a:r>
              <a:t> value of a node is the smallest [lowest] node id reachable from that node when doing a DFS (including itself).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Low-Link Values"/>
          <p:cNvSpPr txBox="1"/>
          <p:nvPr/>
        </p:nvSpPr>
        <p:spPr>
          <a:xfrm>
            <a:off x="449399" y="-115439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570" name="Group"/>
          <p:cNvGrpSpPr/>
          <p:nvPr/>
        </p:nvGrpSpPr>
        <p:grpSpPr>
          <a:xfrm flipH="1">
            <a:off x="1905000" y="3035300"/>
            <a:ext cx="5419300" cy="3156652"/>
            <a:chOff x="0" y="0"/>
            <a:chExt cx="5419299" cy="3156651"/>
          </a:xfrm>
        </p:grpSpPr>
        <p:sp>
          <p:nvSpPr>
            <p:cNvPr id="553" name="3"/>
            <p:cNvSpPr/>
            <p:nvPr/>
          </p:nvSpPr>
          <p:spPr>
            <a:xfrm flipH="1">
              <a:off x="2253395" y="0"/>
              <a:ext cx="719370" cy="71937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554" name="5"/>
            <p:cNvSpPr/>
            <p:nvPr/>
          </p:nvSpPr>
          <p:spPr>
            <a:xfrm flipH="1">
              <a:off x="4675442" y="0"/>
              <a:ext cx="719370" cy="71937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555" name="0"/>
            <p:cNvSpPr/>
            <p:nvPr/>
          </p:nvSpPr>
          <p:spPr>
            <a:xfrm flipH="1">
              <a:off x="0" y="0"/>
              <a:ext cx="719370" cy="719370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556" name="2"/>
            <p:cNvSpPr/>
            <p:nvPr/>
          </p:nvSpPr>
          <p:spPr>
            <a:xfrm flipH="1">
              <a:off x="2277882" y="2279690"/>
              <a:ext cx="719371" cy="719370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557" name="4"/>
            <p:cNvSpPr/>
            <p:nvPr/>
          </p:nvSpPr>
          <p:spPr>
            <a:xfrm flipH="1">
              <a:off x="4699930" y="2279690"/>
              <a:ext cx="719370" cy="719370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558" name="1"/>
            <p:cNvSpPr/>
            <p:nvPr/>
          </p:nvSpPr>
          <p:spPr>
            <a:xfrm flipH="1">
              <a:off x="24487" y="2279690"/>
              <a:ext cx="719370" cy="719370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559" name="Line"/>
            <p:cNvSpPr/>
            <p:nvPr/>
          </p:nvSpPr>
          <p:spPr>
            <a:xfrm flipV="1">
              <a:off x="5059613" y="697623"/>
              <a:ext cx="1" cy="160381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60" name="Line"/>
            <p:cNvSpPr/>
            <p:nvPr/>
          </p:nvSpPr>
          <p:spPr>
            <a:xfrm flipH="1" flipV="1">
              <a:off x="2965495" y="359684"/>
              <a:ext cx="1717217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61" name="Line"/>
            <p:cNvSpPr/>
            <p:nvPr/>
          </p:nvSpPr>
          <p:spPr>
            <a:xfrm>
              <a:off x="2868666" y="641949"/>
              <a:ext cx="1942143" cy="1742742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62" name="Line"/>
            <p:cNvSpPr/>
            <p:nvPr/>
          </p:nvSpPr>
          <p:spPr>
            <a:xfrm flipH="1" flipV="1">
              <a:off x="2972474" y="2647665"/>
              <a:ext cx="1717217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63" name="Line"/>
            <p:cNvSpPr/>
            <p:nvPr/>
          </p:nvSpPr>
          <p:spPr>
            <a:xfrm flipH="1" flipV="1">
              <a:off x="747244" y="360031"/>
              <a:ext cx="150276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64" name="Line"/>
            <p:cNvSpPr/>
            <p:nvPr/>
          </p:nvSpPr>
          <p:spPr>
            <a:xfrm flipH="1">
              <a:off x="384172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65" name="Line"/>
            <p:cNvSpPr/>
            <p:nvPr/>
          </p:nvSpPr>
          <p:spPr>
            <a:xfrm flipH="1">
              <a:off x="2637567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73" name="Connection Line"/>
            <p:cNvSpPr/>
            <p:nvPr/>
          </p:nvSpPr>
          <p:spPr>
            <a:xfrm>
              <a:off x="667896" y="2079050"/>
              <a:ext cx="1663514" cy="292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574" name="Connection Line"/>
            <p:cNvSpPr/>
            <p:nvPr/>
          </p:nvSpPr>
          <p:spPr>
            <a:xfrm>
              <a:off x="685861" y="2883334"/>
              <a:ext cx="1651473" cy="273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568" name="Line"/>
            <p:cNvSpPr/>
            <p:nvPr/>
          </p:nvSpPr>
          <p:spPr>
            <a:xfrm>
              <a:off x="2143856" y="2245240"/>
              <a:ext cx="248012" cy="155382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69" name="Line"/>
            <p:cNvSpPr/>
            <p:nvPr/>
          </p:nvSpPr>
          <p:spPr>
            <a:xfrm flipH="1" flipV="1">
              <a:off x="619691" y="2856766"/>
              <a:ext cx="231164" cy="133139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571" name="IMPORTANT: Depending on where the DFS starts and which edges are visited the low-link values could be wrong. In the context of Tarjan’s SCC algorithm we maintain an invariant that prevents SCCs to interfere with each others’ low-link values."/>
          <p:cNvSpPr txBox="1"/>
          <p:nvPr/>
        </p:nvSpPr>
        <p:spPr>
          <a:xfrm>
            <a:off x="123254" y="6993635"/>
            <a:ext cx="12758292" cy="251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/>
            </a:pP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IMPORTANT</a:t>
            </a:r>
            <a:r>
              <a:t>: Depending on where the DFS starts and which edges are visited the low-link values could be wrong. </a:t>
            </a:r>
            <a:r>
              <a:t>In the context of Tarjan’s SCC algorithm we maintain an invariant that prevents SCCs to interfere with each others’ low-link values</a:t>
            </a:r>
            <a:r>
              <a:t>. </a:t>
            </a:r>
          </a:p>
        </p:txBody>
      </p:sp>
      <p:sp>
        <p:nvSpPr>
          <p:cNvPr id="572" name="The low-link value of a node is the smallest [lowest] node id reachable from that node when doing a DFS (including itself)."/>
          <p:cNvSpPr txBox="1"/>
          <p:nvPr/>
        </p:nvSpPr>
        <p:spPr>
          <a:xfrm>
            <a:off x="57711" y="895350"/>
            <a:ext cx="12889378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</a:t>
            </a:r>
            <a:r>
              <a:rPr b="1"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rPr>
              <a:t>low-link</a:t>
            </a:r>
            <a:r>
              <a:t> value of a node is the smallest [lowest] node id reachable from that node when doing a DFS (including itself).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Low-Link Values"/>
          <p:cNvSpPr txBox="1"/>
          <p:nvPr/>
        </p:nvSpPr>
        <p:spPr>
          <a:xfrm>
            <a:off x="449399" y="-115439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594" name="Group"/>
          <p:cNvGrpSpPr/>
          <p:nvPr/>
        </p:nvGrpSpPr>
        <p:grpSpPr>
          <a:xfrm flipH="1">
            <a:off x="1905000" y="3035300"/>
            <a:ext cx="5419300" cy="3156652"/>
            <a:chOff x="0" y="0"/>
            <a:chExt cx="5419299" cy="3156651"/>
          </a:xfrm>
        </p:grpSpPr>
        <p:sp>
          <p:nvSpPr>
            <p:cNvPr id="577" name="4"/>
            <p:cNvSpPr/>
            <p:nvPr/>
          </p:nvSpPr>
          <p:spPr>
            <a:xfrm flipH="1">
              <a:off x="2253395" y="0"/>
              <a:ext cx="719370" cy="71937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578" name="3"/>
            <p:cNvSpPr/>
            <p:nvPr/>
          </p:nvSpPr>
          <p:spPr>
            <a:xfrm flipH="1">
              <a:off x="4675442" y="0"/>
              <a:ext cx="719370" cy="71937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579" name="5"/>
            <p:cNvSpPr/>
            <p:nvPr/>
          </p:nvSpPr>
          <p:spPr>
            <a:xfrm flipH="1">
              <a:off x="0" y="0"/>
              <a:ext cx="719370" cy="719370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580" name="0"/>
            <p:cNvSpPr/>
            <p:nvPr/>
          </p:nvSpPr>
          <p:spPr>
            <a:xfrm flipH="1">
              <a:off x="2277882" y="2279690"/>
              <a:ext cx="719371" cy="719370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581" name="2"/>
            <p:cNvSpPr/>
            <p:nvPr/>
          </p:nvSpPr>
          <p:spPr>
            <a:xfrm flipH="1">
              <a:off x="4699930" y="2279690"/>
              <a:ext cx="719370" cy="719370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582" name="1"/>
            <p:cNvSpPr/>
            <p:nvPr/>
          </p:nvSpPr>
          <p:spPr>
            <a:xfrm flipH="1">
              <a:off x="24487" y="2279690"/>
              <a:ext cx="719370" cy="719370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583" name="Line"/>
            <p:cNvSpPr/>
            <p:nvPr/>
          </p:nvSpPr>
          <p:spPr>
            <a:xfrm flipV="1">
              <a:off x="5059613" y="697623"/>
              <a:ext cx="1" cy="160381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84" name="Line"/>
            <p:cNvSpPr/>
            <p:nvPr/>
          </p:nvSpPr>
          <p:spPr>
            <a:xfrm flipH="1" flipV="1">
              <a:off x="2965495" y="359684"/>
              <a:ext cx="1717217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85" name="Line"/>
            <p:cNvSpPr/>
            <p:nvPr/>
          </p:nvSpPr>
          <p:spPr>
            <a:xfrm>
              <a:off x="2868666" y="641949"/>
              <a:ext cx="1942143" cy="1742742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86" name="Line"/>
            <p:cNvSpPr/>
            <p:nvPr/>
          </p:nvSpPr>
          <p:spPr>
            <a:xfrm flipH="1" flipV="1">
              <a:off x="2972474" y="2647665"/>
              <a:ext cx="1717217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87" name="Line"/>
            <p:cNvSpPr/>
            <p:nvPr/>
          </p:nvSpPr>
          <p:spPr>
            <a:xfrm flipH="1" flipV="1">
              <a:off x="747244" y="360031"/>
              <a:ext cx="150276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88" name="Line"/>
            <p:cNvSpPr/>
            <p:nvPr/>
          </p:nvSpPr>
          <p:spPr>
            <a:xfrm flipH="1">
              <a:off x="384172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89" name="Line"/>
            <p:cNvSpPr/>
            <p:nvPr/>
          </p:nvSpPr>
          <p:spPr>
            <a:xfrm flipH="1">
              <a:off x="2637567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10" name="Connection Line"/>
            <p:cNvSpPr/>
            <p:nvPr/>
          </p:nvSpPr>
          <p:spPr>
            <a:xfrm>
              <a:off x="667896" y="2079050"/>
              <a:ext cx="1663514" cy="292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611" name="Connection Line"/>
            <p:cNvSpPr/>
            <p:nvPr/>
          </p:nvSpPr>
          <p:spPr>
            <a:xfrm>
              <a:off x="685861" y="2883334"/>
              <a:ext cx="1651473" cy="273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592" name="Line"/>
            <p:cNvSpPr/>
            <p:nvPr/>
          </p:nvSpPr>
          <p:spPr>
            <a:xfrm>
              <a:off x="2143856" y="2245240"/>
              <a:ext cx="248012" cy="155382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93" name="Line"/>
            <p:cNvSpPr/>
            <p:nvPr/>
          </p:nvSpPr>
          <p:spPr>
            <a:xfrm flipH="1" flipV="1">
              <a:off x="619691" y="2856766"/>
              <a:ext cx="231164" cy="133139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595" name="Circle"/>
          <p:cNvSpPr/>
          <p:nvPr/>
        </p:nvSpPr>
        <p:spPr>
          <a:xfrm>
            <a:off x="1983645" y="2473544"/>
            <a:ext cx="571501" cy="571501"/>
          </a:xfrm>
          <a:prstGeom prst="ellipse">
            <a:avLst/>
          </a:prstGeom>
          <a:ln w="50800">
            <a:solidFill>
              <a:schemeClr val="accent5">
                <a:hueOff val="225206"/>
                <a:satOff val="23568"/>
                <a:lumOff val="38160"/>
              </a:schemeClr>
            </a:solidFill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96" name="Circle"/>
          <p:cNvSpPr/>
          <p:nvPr/>
        </p:nvSpPr>
        <p:spPr>
          <a:xfrm>
            <a:off x="4422045" y="2498944"/>
            <a:ext cx="571502" cy="571501"/>
          </a:xfrm>
          <a:prstGeom prst="ellipse">
            <a:avLst/>
          </a:prstGeom>
          <a:ln w="50800">
            <a:solidFill>
              <a:schemeClr val="accent5">
                <a:hueOff val="225206"/>
                <a:satOff val="23568"/>
                <a:lumOff val="38160"/>
              </a:schemeClr>
            </a:solidFill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97" name="Circle"/>
          <p:cNvSpPr/>
          <p:nvPr/>
        </p:nvSpPr>
        <p:spPr>
          <a:xfrm>
            <a:off x="6669945" y="2498944"/>
            <a:ext cx="571501" cy="571501"/>
          </a:xfrm>
          <a:prstGeom prst="ellipse">
            <a:avLst/>
          </a:prstGeom>
          <a:ln w="50800">
            <a:solidFill>
              <a:schemeClr val="accent5">
                <a:hueOff val="225206"/>
                <a:satOff val="23568"/>
                <a:lumOff val="38160"/>
              </a:schemeClr>
            </a:solidFill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98" name="Circle"/>
          <p:cNvSpPr/>
          <p:nvPr/>
        </p:nvSpPr>
        <p:spPr>
          <a:xfrm>
            <a:off x="1980281" y="5930753"/>
            <a:ext cx="571501" cy="571501"/>
          </a:xfrm>
          <a:prstGeom prst="ellipse">
            <a:avLst/>
          </a:prstGeom>
          <a:ln w="50800">
            <a:solidFill>
              <a:schemeClr val="accent5">
                <a:hueOff val="225206"/>
                <a:satOff val="23568"/>
                <a:lumOff val="38160"/>
              </a:schemeClr>
            </a:solidFill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99" name="Circle"/>
          <p:cNvSpPr/>
          <p:nvPr/>
        </p:nvSpPr>
        <p:spPr>
          <a:xfrm>
            <a:off x="4418681" y="5956153"/>
            <a:ext cx="571501" cy="571501"/>
          </a:xfrm>
          <a:prstGeom prst="ellipse">
            <a:avLst/>
          </a:prstGeom>
          <a:ln w="50800">
            <a:solidFill>
              <a:schemeClr val="accent5">
                <a:hueOff val="225206"/>
                <a:satOff val="23568"/>
                <a:lumOff val="38160"/>
              </a:schemeClr>
            </a:solidFill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00" name="Circle"/>
          <p:cNvSpPr/>
          <p:nvPr/>
        </p:nvSpPr>
        <p:spPr>
          <a:xfrm>
            <a:off x="6666581" y="5956153"/>
            <a:ext cx="571501" cy="571501"/>
          </a:xfrm>
          <a:prstGeom prst="ellipse">
            <a:avLst/>
          </a:prstGeom>
          <a:ln w="50800">
            <a:solidFill>
              <a:schemeClr val="accent5">
                <a:hueOff val="225206"/>
                <a:satOff val="23568"/>
                <a:lumOff val="38160"/>
              </a:schemeClr>
            </a:solidFill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01" name="All low link values are the same but there are multiple…"/>
          <p:cNvSpPr txBox="1"/>
          <p:nvPr/>
        </p:nvSpPr>
        <p:spPr>
          <a:xfrm>
            <a:off x="7269069" y="3521426"/>
            <a:ext cx="5649154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All low link values are the same but there are multiple</a:t>
            </a:r>
          </a:p>
          <a:p>
            <a:pPr/>
            <a:r>
              <a:t>SCCs!</a:t>
            </a:r>
          </a:p>
        </p:txBody>
      </p:sp>
      <p:sp>
        <p:nvSpPr>
          <p:cNvPr id="602" name="0"/>
          <p:cNvSpPr txBox="1"/>
          <p:nvPr/>
        </p:nvSpPr>
        <p:spPr>
          <a:xfrm>
            <a:off x="2074616" y="2459996"/>
            <a:ext cx="38955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603" name="0"/>
          <p:cNvSpPr txBox="1"/>
          <p:nvPr/>
        </p:nvSpPr>
        <p:spPr>
          <a:xfrm>
            <a:off x="4513017" y="2485396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604" name="0"/>
          <p:cNvSpPr txBox="1"/>
          <p:nvPr/>
        </p:nvSpPr>
        <p:spPr>
          <a:xfrm>
            <a:off x="2074616" y="5952496"/>
            <a:ext cx="38955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605" name="0"/>
          <p:cNvSpPr txBox="1"/>
          <p:nvPr/>
        </p:nvSpPr>
        <p:spPr>
          <a:xfrm>
            <a:off x="4513017" y="5952496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606" name="0"/>
          <p:cNvSpPr txBox="1"/>
          <p:nvPr/>
        </p:nvSpPr>
        <p:spPr>
          <a:xfrm>
            <a:off x="6760916" y="5952496"/>
            <a:ext cx="38955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607" name="0"/>
          <p:cNvSpPr txBox="1"/>
          <p:nvPr/>
        </p:nvSpPr>
        <p:spPr>
          <a:xfrm>
            <a:off x="6760916" y="2485396"/>
            <a:ext cx="38955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608" name="IMPORTANT: Depending on where the DFS starts and which edges are visited the low-link values could be wrong. In the context of Tarjan’s SCC algorithm we maintain an invariant that prevents SCCs to interfere with each others’ low-link values."/>
          <p:cNvSpPr txBox="1"/>
          <p:nvPr/>
        </p:nvSpPr>
        <p:spPr>
          <a:xfrm>
            <a:off x="123254" y="6993635"/>
            <a:ext cx="12758292" cy="251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/>
            </a:pP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IMPORTANT</a:t>
            </a:r>
            <a:r>
              <a:t>: Depending on where the DFS starts and which edges are visited the low-link values could be wrong. </a:t>
            </a:r>
            <a:r>
              <a:t>In the context of Tarjan’s SCC algorithm we maintain an invariant that prevents SCCs to interfere with each others’ low-link values</a:t>
            </a:r>
            <a:r>
              <a:t>. </a:t>
            </a:r>
          </a:p>
        </p:txBody>
      </p:sp>
      <p:sp>
        <p:nvSpPr>
          <p:cNvPr id="609" name="The low-link value of a node is the smallest [lowest] node id reachable from that node when doing a DFS (including itself)."/>
          <p:cNvSpPr txBox="1"/>
          <p:nvPr/>
        </p:nvSpPr>
        <p:spPr>
          <a:xfrm>
            <a:off x="57711" y="895350"/>
            <a:ext cx="12889378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</a:t>
            </a:r>
            <a:r>
              <a:rPr b="1"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rPr>
              <a:t>low-link</a:t>
            </a:r>
            <a:r>
              <a:t> value of a node is the smallest [lowest] node id reachable from that node when doing a DFS (including itself).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are SCCs?"/>
          <p:cNvSpPr txBox="1"/>
          <p:nvPr/>
        </p:nvSpPr>
        <p:spPr>
          <a:xfrm>
            <a:off x="2345576" y="284854"/>
            <a:ext cx="8313648" cy="1048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79729">
              <a:defRPr b="1" sz="6500"/>
            </a:lvl1pPr>
          </a:lstStyle>
          <a:p>
            <a:pPr/>
            <a:r>
              <a:t>What are SCCs?</a:t>
            </a:r>
          </a:p>
        </p:txBody>
      </p:sp>
      <p:grpSp>
        <p:nvGrpSpPr>
          <p:cNvPr id="158" name="Group"/>
          <p:cNvGrpSpPr/>
          <p:nvPr/>
        </p:nvGrpSpPr>
        <p:grpSpPr>
          <a:xfrm>
            <a:off x="1429473" y="4559550"/>
            <a:ext cx="10782689" cy="3496954"/>
            <a:chOff x="0" y="0"/>
            <a:chExt cx="10782688" cy="3496952"/>
          </a:xfrm>
        </p:grpSpPr>
        <p:sp>
          <p:nvSpPr>
            <p:cNvPr id="123" name="Circle"/>
            <p:cNvSpPr/>
            <p:nvPr/>
          </p:nvSpPr>
          <p:spPr>
            <a:xfrm>
              <a:off x="5127355" y="119642"/>
              <a:ext cx="769656" cy="769656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4" name="Circle"/>
            <p:cNvSpPr/>
            <p:nvPr/>
          </p:nvSpPr>
          <p:spPr>
            <a:xfrm>
              <a:off x="7718710" y="119642"/>
              <a:ext cx="769656" cy="769656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5" name="Circle"/>
            <p:cNvSpPr/>
            <p:nvPr/>
          </p:nvSpPr>
          <p:spPr>
            <a:xfrm>
              <a:off x="125087" y="119642"/>
              <a:ext cx="769656" cy="769656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6" name="Circle"/>
            <p:cNvSpPr/>
            <p:nvPr/>
          </p:nvSpPr>
          <p:spPr>
            <a:xfrm>
              <a:off x="2716441" y="119642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" name="Circle"/>
            <p:cNvSpPr/>
            <p:nvPr/>
          </p:nvSpPr>
          <p:spPr>
            <a:xfrm>
              <a:off x="5153554" y="2558689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8" name="Circle"/>
            <p:cNvSpPr/>
            <p:nvPr/>
          </p:nvSpPr>
          <p:spPr>
            <a:xfrm>
              <a:off x="7744909" y="2558689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9" name="Circle"/>
            <p:cNvSpPr/>
            <p:nvPr/>
          </p:nvSpPr>
          <p:spPr>
            <a:xfrm>
              <a:off x="151286" y="2558689"/>
              <a:ext cx="769656" cy="769656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0" name="Circle"/>
            <p:cNvSpPr/>
            <p:nvPr/>
          </p:nvSpPr>
          <p:spPr>
            <a:xfrm>
              <a:off x="2742640" y="2558689"/>
              <a:ext cx="769656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1" name="Line"/>
            <p:cNvSpPr/>
            <p:nvPr/>
          </p:nvSpPr>
          <p:spPr>
            <a:xfrm flipV="1">
              <a:off x="8129736" y="866031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2" name="Line"/>
            <p:cNvSpPr/>
            <p:nvPr/>
          </p:nvSpPr>
          <p:spPr>
            <a:xfrm flipH="1" flipV="1">
              <a:off x="5889233" y="504470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3" name="Line"/>
            <p:cNvSpPr/>
            <p:nvPr/>
          </p:nvSpPr>
          <p:spPr>
            <a:xfrm>
              <a:off x="5785635" y="806466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4" name="Line"/>
            <p:cNvSpPr/>
            <p:nvPr/>
          </p:nvSpPr>
          <p:spPr>
            <a:xfrm flipH="1" flipV="1">
              <a:off x="5896700" y="295238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5" name="Line"/>
            <p:cNvSpPr/>
            <p:nvPr/>
          </p:nvSpPr>
          <p:spPr>
            <a:xfrm flipH="1" flipV="1">
              <a:off x="3515920" y="504841"/>
              <a:ext cx="1607811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6" name="Line"/>
            <p:cNvSpPr/>
            <p:nvPr/>
          </p:nvSpPr>
          <p:spPr>
            <a:xfrm>
              <a:off x="924073" y="2943516"/>
              <a:ext cx="181543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7" name="Line"/>
            <p:cNvSpPr/>
            <p:nvPr/>
          </p:nvSpPr>
          <p:spPr>
            <a:xfrm flipH="1">
              <a:off x="3127468" y="918216"/>
              <a:ext cx="1" cy="161155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8" name="Line"/>
            <p:cNvSpPr/>
            <p:nvPr/>
          </p:nvSpPr>
          <p:spPr>
            <a:xfrm>
              <a:off x="5538382" y="918216"/>
              <a:ext cx="1" cy="161155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0" name="Connection Line"/>
            <p:cNvSpPr/>
            <p:nvPr/>
          </p:nvSpPr>
          <p:spPr>
            <a:xfrm>
              <a:off x="913780" y="-1"/>
              <a:ext cx="1779799" cy="313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61" name="Connection Line"/>
            <p:cNvSpPr/>
            <p:nvPr/>
          </p:nvSpPr>
          <p:spPr>
            <a:xfrm>
              <a:off x="905667" y="727406"/>
              <a:ext cx="1766916" cy="292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62" name="Connection Line"/>
            <p:cNvSpPr/>
            <p:nvPr/>
          </p:nvSpPr>
          <p:spPr>
            <a:xfrm>
              <a:off x="3431025" y="2344024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63" name="Connection Line"/>
            <p:cNvSpPr/>
            <p:nvPr/>
          </p:nvSpPr>
          <p:spPr>
            <a:xfrm>
              <a:off x="3450246" y="3204529"/>
              <a:ext cx="1766916" cy="292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145" name="Group"/>
            <p:cNvGrpSpPr/>
            <p:nvPr/>
          </p:nvGrpSpPr>
          <p:grpSpPr>
            <a:xfrm rot="16200000">
              <a:off x="-384041" y="1214078"/>
              <a:ext cx="1787911" cy="1019831"/>
              <a:chOff x="0" y="0"/>
              <a:chExt cx="1787910" cy="1019829"/>
            </a:xfrm>
          </p:grpSpPr>
          <p:sp>
            <p:nvSpPr>
              <p:cNvPr id="164" name="Connection Line"/>
              <p:cNvSpPr/>
              <p:nvPr/>
            </p:nvSpPr>
            <p:spPr>
              <a:xfrm>
                <a:off x="8112" y="0"/>
                <a:ext cx="1779799" cy="313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65" name="Connection Line"/>
              <p:cNvSpPr/>
              <p:nvPr/>
            </p:nvSpPr>
            <p:spPr>
              <a:xfrm>
                <a:off x="0" y="727406"/>
                <a:ext cx="1766915" cy="292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  <p:sp>
          <p:nvSpPr>
            <p:cNvPr id="146" name="Line"/>
            <p:cNvSpPr/>
            <p:nvPr/>
          </p:nvSpPr>
          <p:spPr>
            <a:xfrm>
              <a:off x="2502855" y="185555"/>
              <a:ext cx="265348" cy="166243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7" name="Line"/>
            <p:cNvSpPr/>
            <p:nvPr/>
          </p:nvSpPr>
          <p:spPr>
            <a:xfrm>
              <a:off x="5010159" y="2521831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8" name="Line"/>
            <p:cNvSpPr/>
            <p:nvPr/>
          </p:nvSpPr>
          <p:spPr>
            <a:xfrm flipH="1" flipV="1">
              <a:off x="3379451" y="3176104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9" name="Line"/>
            <p:cNvSpPr/>
            <p:nvPr/>
          </p:nvSpPr>
          <p:spPr>
            <a:xfrm flipH="1" flipV="1">
              <a:off x="813595" y="684192"/>
              <a:ext cx="247322" cy="1424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0" name="Line"/>
            <p:cNvSpPr/>
            <p:nvPr/>
          </p:nvSpPr>
          <p:spPr>
            <a:xfrm flipH="1">
              <a:off x="702679" y="2452611"/>
              <a:ext cx="125430" cy="231233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1" name="Line"/>
            <p:cNvSpPr/>
            <p:nvPr/>
          </p:nvSpPr>
          <p:spPr>
            <a:xfrm flipV="1">
              <a:off x="203917" y="745898"/>
              <a:ext cx="106860" cy="24631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2" name="Circle"/>
            <p:cNvSpPr/>
            <p:nvPr/>
          </p:nvSpPr>
          <p:spPr>
            <a:xfrm>
              <a:off x="9395908" y="1339166"/>
              <a:ext cx="769656" cy="769656"/>
            </a:xfrm>
            <a:prstGeom prst="ellipse">
              <a:avLst/>
            </a:prstGeom>
            <a:blipFill rotWithShape="1">
              <a:blip r:embed="rId10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3" name="Line"/>
            <p:cNvSpPr/>
            <p:nvPr/>
          </p:nvSpPr>
          <p:spPr>
            <a:xfrm flipH="1" flipV="1">
              <a:off x="8459936" y="675531"/>
              <a:ext cx="1002160" cy="774290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4" name="Line"/>
            <p:cNvSpPr/>
            <p:nvPr/>
          </p:nvSpPr>
          <p:spPr>
            <a:xfrm flipH="1">
              <a:off x="8485336" y="1992149"/>
              <a:ext cx="963216" cy="753483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6" name="Connection Line"/>
            <p:cNvSpPr/>
            <p:nvPr/>
          </p:nvSpPr>
          <p:spPr>
            <a:xfrm>
              <a:off x="10183369" y="1671363"/>
              <a:ext cx="599320" cy="362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936" fill="norm" stroke="1" extrusionOk="0">
                  <a:moveTo>
                    <a:pt x="21600" y="0"/>
                  </a:moveTo>
                  <a:cubicBezTo>
                    <a:pt x="20252" y="17875"/>
                    <a:pt x="13052" y="21600"/>
                    <a:pt x="0" y="11175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67" name="Connection Line"/>
            <p:cNvSpPr/>
            <p:nvPr/>
          </p:nvSpPr>
          <p:spPr>
            <a:xfrm>
              <a:off x="10207831" y="1394827"/>
              <a:ext cx="572901" cy="29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764" fill="norm" stroke="1" extrusionOk="0">
                  <a:moveTo>
                    <a:pt x="0" y="6722"/>
                  </a:moveTo>
                  <a:cubicBezTo>
                    <a:pt x="12584" y="-4836"/>
                    <a:pt x="19784" y="-1489"/>
                    <a:pt x="21600" y="16764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57" name="Line"/>
            <p:cNvSpPr/>
            <p:nvPr/>
          </p:nvSpPr>
          <p:spPr>
            <a:xfrm flipH="1">
              <a:off x="10120131" y="1420434"/>
              <a:ext cx="271293" cy="161558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59" name="Strongly Connected Components (SCCs) can be thought of as self-contained cycles within a directed graph where every vertex in a given cycle can reach every other vertex in the same cycle."/>
          <p:cNvSpPr txBox="1"/>
          <p:nvPr/>
        </p:nvSpPr>
        <p:spPr>
          <a:xfrm>
            <a:off x="156481" y="1333500"/>
            <a:ext cx="12691838" cy="2519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531622">
              <a:defRPr sz="3276"/>
            </a:pPr>
            <a:r>
              <a:t>Strongly Connected Components (SCCs) can be thought of as </a:t>
            </a:r>
            <a:r>
              <a:rPr b="1"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rPr>
              <a:t>self-contained cycles</a:t>
            </a:r>
            <a:r>
              <a:t> within a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directed graph</a:t>
            </a:r>
            <a:r>
              <a:t> where every vertex in a given cycle can reach every other vertex in the same cycle.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The Stack Invariant"/>
          <p:cNvSpPr txBox="1"/>
          <p:nvPr/>
        </p:nvSpPr>
        <p:spPr>
          <a:xfrm>
            <a:off x="449399" y="257027"/>
            <a:ext cx="12106002" cy="1076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The Stack Invariant </a:t>
            </a:r>
          </a:p>
        </p:txBody>
      </p:sp>
      <p:sp>
        <p:nvSpPr>
          <p:cNvPr id="614" name="To cope with the random traversal order of…"/>
          <p:cNvSpPr txBox="1"/>
          <p:nvPr/>
        </p:nvSpPr>
        <p:spPr>
          <a:xfrm>
            <a:off x="251953" y="2065933"/>
            <a:ext cx="12500894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To cope with the random traversal order of</a:t>
            </a:r>
          </a:p>
          <a:p>
            <a:pPr/>
            <a:r>
              <a:t>the DFS, Tarjan’s algorithm maintains a set  (often as a stack) of valid nodes from which to update low-link values from.</a:t>
            </a:r>
          </a:p>
        </p:txBody>
      </p:sp>
      <p:sp>
        <p:nvSpPr>
          <p:cNvPr id="615" name="Nodes are added to the stack [set] of valid nodes as they’re explored for the first time."/>
          <p:cNvSpPr txBox="1"/>
          <p:nvPr/>
        </p:nvSpPr>
        <p:spPr>
          <a:xfrm>
            <a:off x="251953" y="5092700"/>
            <a:ext cx="1250089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Nodes are added to the stack [set] of valid nodes as they’re explored for the first time.</a:t>
            </a:r>
          </a:p>
        </p:txBody>
      </p:sp>
      <p:sp>
        <p:nvSpPr>
          <p:cNvPr id="616" name="Nodes are removed from the stack [set] each time a complete SCC is found."/>
          <p:cNvSpPr txBox="1"/>
          <p:nvPr/>
        </p:nvSpPr>
        <p:spPr>
          <a:xfrm>
            <a:off x="136934" y="7078065"/>
            <a:ext cx="1273093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Nodes are removed from the stack [set] each time a complete SCC is found.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If u and v are nodes in a graph and we’re currently exploring u then our new low-link update condition is that:"/>
          <p:cNvSpPr txBox="1"/>
          <p:nvPr/>
        </p:nvSpPr>
        <p:spPr>
          <a:xfrm>
            <a:off x="694039" y="2594557"/>
            <a:ext cx="11616722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If u and v are nodes in a graph and we’re currently exploring u then our new low-link update condition is that:</a:t>
            </a:r>
          </a:p>
        </p:txBody>
      </p:sp>
      <p:sp>
        <p:nvSpPr>
          <p:cNvPr id="619" name="New low-link update condition"/>
          <p:cNvSpPr txBox="1"/>
          <p:nvPr/>
        </p:nvSpPr>
        <p:spPr>
          <a:xfrm>
            <a:off x="104316" y="53827"/>
            <a:ext cx="12796168" cy="1353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32993">
              <a:defRPr b="1" sz="5700"/>
            </a:lvl1pPr>
          </a:lstStyle>
          <a:p>
            <a:pPr/>
            <a:r>
              <a:t>New low-link update condition</a:t>
            </a:r>
          </a:p>
        </p:txBody>
      </p:sp>
      <p:sp>
        <p:nvSpPr>
          <p:cNvPr id="620" name="To update node u’s low-link value to node v’s low-link value there has to be a path of edges from u to v and node v must be on the stack."/>
          <p:cNvSpPr txBox="1"/>
          <p:nvPr/>
        </p:nvSpPr>
        <p:spPr>
          <a:xfrm>
            <a:off x="517992" y="4902676"/>
            <a:ext cx="11968816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To update node u’s low-link value to node v’s low-link value there has to be a path of edges from u to v and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node v must be on the stack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Another difference we’re going to make to finding all low-link values is that instead of finding low-link values after the fact we’re going to update them “on the fly” during the DFS so we can get a linear O(V+E) time complexity :)"/>
          <p:cNvSpPr txBox="1"/>
          <p:nvPr/>
        </p:nvSpPr>
        <p:spPr>
          <a:xfrm>
            <a:off x="449399" y="2924644"/>
            <a:ext cx="12106002" cy="32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Another difference we’re going to make to finding all low-link values is that instead of finding low-link values after the fact we’re going to update them “on the fly” during the DFS so we can get a linear </a:t>
            </a:r>
            <a:r>
              <a:rPr b="1">
                <a:solidFill>
                  <a:schemeClr val="accent3">
                    <a:hueOff val="-714503"/>
                    <a:satOff val="27357"/>
                    <a:lumOff val="39874"/>
                  </a:schemeClr>
                </a:solidFill>
              </a:rPr>
              <a:t>O(V+E)</a:t>
            </a:r>
            <a:r>
              <a:t> time complexity :)</a:t>
            </a:r>
          </a:p>
        </p:txBody>
      </p:sp>
      <p:sp>
        <p:nvSpPr>
          <p:cNvPr id="623" name="Time Complexity"/>
          <p:cNvSpPr txBox="1"/>
          <p:nvPr/>
        </p:nvSpPr>
        <p:spPr>
          <a:xfrm>
            <a:off x="449399" y="257027"/>
            <a:ext cx="12106002" cy="1076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Time Complexity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Tarjan’s Algorithm Overview"/>
          <p:cNvSpPr txBox="1"/>
          <p:nvPr/>
        </p:nvSpPr>
        <p:spPr>
          <a:xfrm>
            <a:off x="449399" y="91927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38835">
              <a:defRPr b="1" sz="5800"/>
            </a:lvl1pPr>
          </a:lstStyle>
          <a:p>
            <a:pPr/>
            <a:r>
              <a:t>Tarjan’s Algorithm Overview</a:t>
            </a:r>
          </a:p>
        </p:txBody>
      </p:sp>
      <p:sp>
        <p:nvSpPr>
          <p:cNvPr id="626" name="Mark the id of each node as unvisited.…"/>
          <p:cNvSpPr txBox="1"/>
          <p:nvPr/>
        </p:nvSpPr>
        <p:spPr>
          <a:xfrm>
            <a:off x="225945" y="1473199"/>
            <a:ext cx="12552909" cy="670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3500"/>
            </a:pPr>
            <a:r>
              <a:t>Mark the id of each node as unvisited.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Start DFS. Upon visiting a node assign it an id and a low-link value. Also mark current nodes as visited and add them to a seen stack.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On DFS callback, if the previous node is on the stack then min the current node’s low-link value with the last node’s low-link value</a:t>
            </a:r>
            <a:r>
              <a:rPr baseline="31999"/>
              <a:t>*</a:t>
            </a:r>
            <a:r>
              <a:t>.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After visiting all neighbors, if the current node started a connected component</a:t>
            </a:r>
            <a:r>
              <a:rPr b="1" baseline="31999"/>
              <a:t>**</a:t>
            </a:r>
            <a:r>
              <a:t> then pop nodes off stack until current node is reached.</a:t>
            </a:r>
          </a:p>
        </p:txBody>
      </p:sp>
      <p:sp>
        <p:nvSpPr>
          <p:cNvPr id="627" name="**As we will see, a node started a connected component if its id equals its low link value"/>
          <p:cNvSpPr txBox="1"/>
          <p:nvPr/>
        </p:nvSpPr>
        <p:spPr>
          <a:xfrm>
            <a:off x="745480" y="8923866"/>
            <a:ext cx="114630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2600"/>
            </a:pPr>
            <a:r>
              <a:rPr b="1" baseline="31999"/>
              <a:t>**</a:t>
            </a:r>
            <a:r>
              <a:t>As we will see, a node started a connected component if its </a:t>
            </a:r>
            <a:r>
              <a:rPr b="1">
                <a:solidFill>
                  <a:schemeClr val="accent2">
                    <a:hueOff val="314161"/>
                    <a:lumOff val="31398"/>
                  </a:schemeClr>
                </a:solidFill>
              </a:rPr>
              <a:t>id equals its low link value</a:t>
            </a:r>
          </a:p>
        </p:txBody>
      </p:sp>
      <p:sp>
        <p:nvSpPr>
          <p:cNvPr id="628" name="*This allows low-link values to propagate throughout cycles."/>
          <p:cNvSpPr txBox="1"/>
          <p:nvPr/>
        </p:nvSpPr>
        <p:spPr>
          <a:xfrm>
            <a:off x="-490654" y="8360833"/>
            <a:ext cx="1435070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2600"/>
            </a:pPr>
            <a:r>
              <a:rPr b="1" baseline="31999"/>
              <a:t>*</a:t>
            </a:r>
            <a:r>
              <a:t>This allows low-link values to propagate throughout cycles.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630" name="Circle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1" name="Circle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2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3" name="Circle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4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5" name="Circle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6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37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642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663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664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640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41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643" name="Circle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4" name="Circle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5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46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47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48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49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50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51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52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53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655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656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57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58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59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660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661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  <p:sp>
        <p:nvSpPr>
          <p:cNvPr id="662" name="If a node’s colour is grey or orange then it is on the stack and we can update its low-link value."/>
          <p:cNvSpPr txBox="1"/>
          <p:nvPr/>
        </p:nvSpPr>
        <p:spPr>
          <a:xfrm>
            <a:off x="770974" y="7313083"/>
            <a:ext cx="11462851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If a node’s colour is </a:t>
            </a:r>
            <a:r>
              <a:rPr b="1">
                <a:solidFill>
                  <a:srgbClr val="A6AAA8"/>
                </a:solidFill>
              </a:rPr>
              <a:t>grey</a:t>
            </a:r>
            <a:r>
              <a:t> or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orange</a:t>
            </a:r>
            <a:r>
              <a:t> then it is on the stack and we can update its low-link value.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666" name="Circle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7" name="Circle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8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9" name="Circle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70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71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672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73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678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701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702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676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77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679" name="Circle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80" name="Circle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81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2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3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4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5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6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7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8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9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691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692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693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694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5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6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7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698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699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  <p:sp>
        <p:nvSpPr>
          <p:cNvPr id="700" name="Start DFS anywhere."/>
          <p:cNvSpPr txBox="1"/>
          <p:nvPr/>
        </p:nvSpPr>
        <p:spPr>
          <a:xfrm>
            <a:off x="4448795" y="7952316"/>
            <a:ext cx="534419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Start DFS anywhere.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8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704" name="Circle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05" name="Circle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06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07" name="Circle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08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09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710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11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716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739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740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714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715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717" name="Circle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18" name="Circle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19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20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21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22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23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24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25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26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27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729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730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731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32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733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4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5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6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737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738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742" name="Circle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43" name="Circle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44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45" name="Circle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46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47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748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49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754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778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779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752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753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755" name="Circle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6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757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58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59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60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61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62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63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64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65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767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768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769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70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771" name="1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772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73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74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75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776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777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781" name="Circle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2" name="Circle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3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4" name="Circle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5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6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787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88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793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817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818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791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792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794" name="Circle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95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796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97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98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99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00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01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02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03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04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806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807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808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09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810" name="1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811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12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13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14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815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816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820" name="Circle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21" name="Circle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22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23" name="Circle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24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25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826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27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832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858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859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830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831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833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834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835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36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37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38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39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40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41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42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43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845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846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847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48" name="2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49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850" name="1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851" name="2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852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53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54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55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856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857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"/>
          <p:cNvGrpSpPr/>
          <p:nvPr/>
        </p:nvGrpSpPr>
        <p:grpSpPr>
          <a:xfrm>
            <a:off x="1429473" y="4559550"/>
            <a:ext cx="10782689" cy="3496954"/>
            <a:chOff x="0" y="0"/>
            <a:chExt cx="10782688" cy="3496952"/>
          </a:xfrm>
        </p:grpSpPr>
        <p:sp>
          <p:nvSpPr>
            <p:cNvPr id="169" name="Circle"/>
            <p:cNvSpPr/>
            <p:nvPr/>
          </p:nvSpPr>
          <p:spPr>
            <a:xfrm>
              <a:off x="5127355" y="119642"/>
              <a:ext cx="769656" cy="769656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0" name="Circle"/>
            <p:cNvSpPr/>
            <p:nvPr/>
          </p:nvSpPr>
          <p:spPr>
            <a:xfrm>
              <a:off x="7718710" y="119642"/>
              <a:ext cx="769656" cy="769656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1" name="Circle"/>
            <p:cNvSpPr/>
            <p:nvPr/>
          </p:nvSpPr>
          <p:spPr>
            <a:xfrm>
              <a:off x="125087" y="119642"/>
              <a:ext cx="769656" cy="769656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" name="Circle"/>
            <p:cNvSpPr/>
            <p:nvPr/>
          </p:nvSpPr>
          <p:spPr>
            <a:xfrm>
              <a:off x="2716441" y="119642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3" name="Circle"/>
            <p:cNvSpPr/>
            <p:nvPr/>
          </p:nvSpPr>
          <p:spPr>
            <a:xfrm>
              <a:off x="5153554" y="2558689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4" name="Circle"/>
            <p:cNvSpPr/>
            <p:nvPr/>
          </p:nvSpPr>
          <p:spPr>
            <a:xfrm>
              <a:off x="7744909" y="2558689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5" name="Circle"/>
            <p:cNvSpPr/>
            <p:nvPr/>
          </p:nvSpPr>
          <p:spPr>
            <a:xfrm>
              <a:off x="151286" y="2558689"/>
              <a:ext cx="769656" cy="769656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6" name="Circle"/>
            <p:cNvSpPr/>
            <p:nvPr/>
          </p:nvSpPr>
          <p:spPr>
            <a:xfrm>
              <a:off x="2742640" y="2558689"/>
              <a:ext cx="769656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7" name="Line"/>
            <p:cNvSpPr/>
            <p:nvPr/>
          </p:nvSpPr>
          <p:spPr>
            <a:xfrm flipV="1">
              <a:off x="8129736" y="866031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8" name="Line"/>
            <p:cNvSpPr/>
            <p:nvPr/>
          </p:nvSpPr>
          <p:spPr>
            <a:xfrm flipH="1" flipV="1">
              <a:off x="5889233" y="504470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9" name="Line"/>
            <p:cNvSpPr/>
            <p:nvPr/>
          </p:nvSpPr>
          <p:spPr>
            <a:xfrm>
              <a:off x="5785635" y="806466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0" name="Line"/>
            <p:cNvSpPr/>
            <p:nvPr/>
          </p:nvSpPr>
          <p:spPr>
            <a:xfrm flipH="1" flipV="1">
              <a:off x="5896700" y="295238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1" name="Line"/>
            <p:cNvSpPr/>
            <p:nvPr/>
          </p:nvSpPr>
          <p:spPr>
            <a:xfrm flipH="1" flipV="1">
              <a:off x="3515920" y="504841"/>
              <a:ext cx="1607811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2" name="Line"/>
            <p:cNvSpPr/>
            <p:nvPr/>
          </p:nvSpPr>
          <p:spPr>
            <a:xfrm>
              <a:off x="924073" y="2943516"/>
              <a:ext cx="181543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3" name="Line"/>
            <p:cNvSpPr/>
            <p:nvPr/>
          </p:nvSpPr>
          <p:spPr>
            <a:xfrm flipH="1">
              <a:off x="3127468" y="918216"/>
              <a:ext cx="1" cy="161155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4" name="Line"/>
            <p:cNvSpPr/>
            <p:nvPr/>
          </p:nvSpPr>
          <p:spPr>
            <a:xfrm>
              <a:off x="5538382" y="918216"/>
              <a:ext cx="1" cy="161155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1" name="Connection Line"/>
            <p:cNvSpPr/>
            <p:nvPr/>
          </p:nvSpPr>
          <p:spPr>
            <a:xfrm>
              <a:off x="913780" y="-1"/>
              <a:ext cx="1779799" cy="313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12" name="Connection Line"/>
            <p:cNvSpPr/>
            <p:nvPr/>
          </p:nvSpPr>
          <p:spPr>
            <a:xfrm>
              <a:off x="905667" y="727406"/>
              <a:ext cx="1766916" cy="292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13" name="Connection Line"/>
            <p:cNvSpPr/>
            <p:nvPr/>
          </p:nvSpPr>
          <p:spPr>
            <a:xfrm>
              <a:off x="3431025" y="2344024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14" name="Connection Line"/>
            <p:cNvSpPr/>
            <p:nvPr/>
          </p:nvSpPr>
          <p:spPr>
            <a:xfrm>
              <a:off x="3450246" y="3204529"/>
              <a:ext cx="1766916" cy="292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191" name="Group"/>
            <p:cNvGrpSpPr/>
            <p:nvPr/>
          </p:nvGrpSpPr>
          <p:grpSpPr>
            <a:xfrm rot="16200000">
              <a:off x="-384041" y="1214078"/>
              <a:ext cx="1787911" cy="1019831"/>
              <a:chOff x="0" y="0"/>
              <a:chExt cx="1787910" cy="1019829"/>
            </a:xfrm>
          </p:grpSpPr>
          <p:sp>
            <p:nvSpPr>
              <p:cNvPr id="215" name="Connection Line"/>
              <p:cNvSpPr/>
              <p:nvPr/>
            </p:nvSpPr>
            <p:spPr>
              <a:xfrm>
                <a:off x="8112" y="0"/>
                <a:ext cx="1779799" cy="313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16" name="Connection Line"/>
              <p:cNvSpPr/>
              <p:nvPr/>
            </p:nvSpPr>
            <p:spPr>
              <a:xfrm>
                <a:off x="0" y="727406"/>
                <a:ext cx="1766915" cy="292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  <p:sp>
          <p:nvSpPr>
            <p:cNvPr id="192" name="Line"/>
            <p:cNvSpPr/>
            <p:nvPr/>
          </p:nvSpPr>
          <p:spPr>
            <a:xfrm>
              <a:off x="2502855" y="185555"/>
              <a:ext cx="265348" cy="166243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3" name="Line"/>
            <p:cNvSpPr/>
            <p:nvPr/>
          </p:nvSpPr>
          <p:spPr>
            <a:xfrm>
              <a:off x="5010159" y="2521831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4" name="Line"/>
            <p:cNvSpPr/>
            <p:nvPr/>
          </p:nvSpPr>
          <p:spPr>
            <a:xfrm flipH="1" flipV="1">
              <a:off x="3379451" y="3176104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5" name="Line"/>
            <p:cNvSpPr/>
            <p:nvPr/>
          </p:nvSpPr>
          <p:spPr>
            <a:xfrm flipH="1" flipV="1">
              <a:off x="813595" y="684192"/>
              <a:ext cx="247322" cy="1424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6" name="Line"/>
            <p:cNvSpPr/>
            <p:nvPr/>
          </p:nvSpPr>
          <p:spPr>
            <a:xfrm flipH="1">
              <a:off x="702679" y="2452611"/>
              <a:ext cx="125430" cy="231233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7" name="Line"/>
            <p:cNvSpPr/>
            <p:nvPr/>
          </p:nvSpPr>
          <p:spPr>
            <a:xfrm flipV="1">
              <a:off x="203917" y="745898"/>
              <a:ext cx="106860" cy="24631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8" name="Circle"/>
            <p:cNvSpPr/>
            <p:nvPr/>
          </p:nvSpPr>
          <p:spPr>
            <a:xfrm>
              <a:off x="9395908" y="1339166"/>
              <a:ext cx="769656" cy="769656"/>
            </a:xfrm>
            <a:prstGeom prst="ellipse">
              <a:avLst/>
            </a:prstGeom>
            <a:blipFill rotWithShape="1">
              <a:blip r:embed="rId10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9" name="Line"/>
            <p:cNvSpPr/>
            <p:nvPr/>
          </p:nvSpPr>
          <p:spPr>
            <a:xfrm flipH="1" flipV="1">
              <a:off x="8459936" y="675531"/>
              <a:ext cx="1002160" cy="774290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0" name="Line"/>
            <p:cNvSpPr/>
            <p:nvPr/>
          </p:nvSpPr>
          <p:spPr>
            <a:xfrm flipH="1">
              <a:off x="8485336" y="1992149"/>
              <a:ext cx="963216" cy="753483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7" name="Connection Line"/>
            <p:cNvSpPr/>
            <p:nvPr/>
          </p:nvSpPr>
          <p:spPr>
            <a:xfrm>
              <a:off x="10183369" y="1671363"/>
              <a:ext cx="599320" cy="362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936" fill="norm" stroke="1" extrusionOk="0">
                  <a:moveTo>
                    <a:pt x="21600" y="0"/>
                  </a:moveTo>
                  <a:cubicBezTo>
                    <a:pt x="20252" y="17875"/>
                    <a:pt x="13052" y="21600"/>
                    <a:pt x="0" y="11175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18" name="Connection Line"/>
            <p:cNvSpPr/>
            <p:nvPr/>
          </p:nvSpPr>
          <p:spPr>
            <a:xfrm>
              <a:off x="10207831" y="1394827"/>
              <a:ext cx="572901" cy="29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764" fill="norm" stroke="1" extrusionOk="0">
                  <a:moveTo>
                    <a:pt x="0" y="6722"/>
                  </a:moveTo>
                  <a:cubicBezTo>
                    <a:pt x="12584" y="-4836"/>
                    <a:pt x="19784" y="-1489"/>
                    <a:pt x="21600" y="16764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03" name="Line"/>
            <p:cNvSpPr/>
            <p:nvPr/>
          </p:nvSpPr>
          <p:spPr>
            <a:xfrm flipH="1">
              <a:off x="10120131" y="1420434"/>
              <a:ext cx="271293" cy="161558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05" name="Shape"/>
          <p:cNvSpPr/>
          <p:nvPr/>
        </p:nvSpPr>
        <p:spPr>
          <a:xfrm>
            <a:off x="1171047" y="4360835"/>
            <a:ext cx="4149375" cy="38863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27" y="0"/>
                </a:moveTo>
                <a:lnTo>
                  <a:pt x="34" y="2637"/>
                </a:lnTo>
                <a:lnTo>
                  <a:pt x="0" y="18396"/>
                </a:lnTo>
                <a:lnTo>
                  <a:pt x="3706" y="21600"/>
                </a:lnTo>
                <a:lnTo>
                  <a:pt x="21600" y="4534"/>
                </a:lnTo>
                <a:lnTo>
                  <a:pt x="21226" y="250"/>
                </a:lnTo>
                <a:lnTo>
                  <a:pt x="3327" y="0"/>
                </a:lnTo>
                <a:close/>
              </a:path>
            </a:pathLst>
          </a:custGeom>
          <a:ln w="50800">
            <a:solidFill>
              <a:schemeClr val="accent4">
                <a:hueOff val="218867"/>
                <a:satOff val="38688"/>
                <a:lumOff val="1878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6" name="Shape"/>
          <p:cNvSpPr/>
          <p:nvPr/>
        </p:nvSpPr>
        <p:spPr>
          <a:xfrm>
            <a:off x="3718867" y="6573822"/>
            <a:ext cx="3988805" cy="1643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84" y="7556"/>
                </a:moveTo>
                <a:lnTo>
                  <a:pt x="0" y="16683"/>
                </a:lnTo>
                <a:lnTo>
                  <a:pt x="4648" y="21600"/>
                </a:lnTo>
                <a:lnTo>
                  <a:pt x="15905" y="21542"/>
                </a:lnTo>
                <a:lnTo>
                  <a:pt x="21388" y="16396"/>
                </a:lnTo>
                <a:lnTo>
                  <a:pt x="21600" y="6022"/>
                </a:lnTo>
                <a:lnTo>
                  <a:pt x="16315" y="0"/>
                </a:lnTo>
                <a:lnTo>
                  <a:pt x="7436" y="477"/>
                </a:lnTo>
                <a:lnTo>
                  <a:pt x="484" y="7556"/>
                </a:lnTo>
                <a:close/>
              </a:path>
            </a:pathLst>
          </a:custGeom>
          <a:ln w="50800">
            <a:solidFill>
              <a:schemeClr val="accent3">
                <a:hueOff val="-714503"/>
                <a:satOff val="27357"/>
                <a:lumOff val="3987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7" name="Shape"/>
          <p:cNvSpPr/>
          <p:nvPr/>
        </p:nvSpPr>
        <p:spPr>
          <a:xfrm>
            <a:off x="6137919" y="4471747"/>
            <a:ext cx="4142147" cy="3562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43" y="308"/>
                </a:moveTo>
                <a:lnTo>
                  <a:pt x="0" y="4448"/>
                </a:lnTo>
                <a:lnTo>
                  <a:pt x="15524" y="21433"/>
                </a:lnTo>
                <a:lnTo>
                  <a:pt x="21290" y="21600"/>
                </a:lnTo>
                <a:lnTo>
                  <a:pt x="21600" y="3906"/>
                </a:lnTo>
                <a:lnTo>
                  <a:pt x="18845" y="0"/>
                </a:lnTo>
                <a:lnTo>
                  <a:pt x="2543" y="308"/>
                </a:lnTo>
                <a:close/>
              </a:path>
            </a:pathLst>
          </a:custGeom>
          <a:ln w="50800">
            <a:solidFill>
              <a:schemeClr val="accent6">
                <a:hueOff val="-297323"/>
                <a:satOff val="50343"/>
                <a:lumOff val="256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8" name="Shape"/>
          <p:cNvSpPr/>
          <p:nvPr/>
        </p:nvSpPr>
        <p:spPr>
          <a:xfrm>
            <a:off x="10685421" y="5623371"/>
            <a:ext cx="1788802" cy="1260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43" y="21354"/>
                </a:lnTo>
                <a:lnTo>
                  <a:pt x="15756" y="21600"/>
                </a:lnTo>
                <a:lnTo>
                  <a:pt x="21600" y="13463"/>
                </a:lnTo>
                <a:lnTo>
                  <a:pt x="18710" y="1568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chemeClr val="accent5">
                <a:hueOff val="225206"/>
                <a:satOff val="23568"/>
                <a:lumOff val="3816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9" name="What are SCCs?"/>
          <p:cNvSpPr txBox="1"/>
          <p:nvPr/>
        </p:nvSpPr>
        <p:spPr>
          <a:xfrm>
            <a:off x="2345576" y="284854"/>
            <a:ext cx="8313648" cy="1048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79729">
              <a:defRPr b="1" sz="6500"/>
            </a:lvl1pPr>
          </a:lstStyle>
          <a:p>
            <a:pPr/>
            <a:r>
              <a:t>What are SCCs?</a:t>
            </a:r>
          </a:p>
        </p:txBody>
      </p:sp>
      <p:sp>
        <p:nvSpPr>
          <p:cNvPr id="210" name="Strongly Connected Components (SCCs) can be thought of as self-contained cycles within a directed graph where every vertex in a given cycle can reach every other vertex in the same cycle."/>
          <p:cNvSpPr txBox="1"/>
          <p:nvPr/>
        </p:nvSpPr>
        <p:spPr>
          <a:xfrm>
            <a:off x="156481" y="1333500"/>
            <a:ext cx="12691838" cy="2519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531622">
              <a:defRPr sz="3276"/>
            </a:pPr>
            <a:r>
              <a:t>Strongly Connected Components (SCCs) can be thought of as </a:t>
            </a:r>
            <a:r>
              <a:rPr b="1"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rPr>
              <a:t>self-contained cycles</a:t>
            </a:r>
            <a:r>
              <a:t> within a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directed graph</a:t>
            </a:r>
            <a:r>
              <a:t> where every vertex in a given cycle can reach every other vertex in the same cycle.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5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861" name="Circle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2" name="Circle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3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4" name="Circle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5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6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867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68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873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899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900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871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872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874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875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876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77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78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79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80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81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82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83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84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886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887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888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89" name="2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90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891" name="1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892" name="2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893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4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5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6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897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898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902" name="Circle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03" name="Circle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04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05" name="Circle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06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07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908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09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914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941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942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912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913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915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916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917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18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19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0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1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2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3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4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5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927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928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929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930" name="2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931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932" name="1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933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934" name="lowlink[2] = min(lowlink[2], lowlink[0])…"/>
          <p:cNvSpPr txBox="1"/>
          <p:nvPr/>
        </p:nvSpPr>
        <p:spPr>
          <a:xfrm>
            <a:off x="736897" y="8235950"/>
            <a:ext cx="11124606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lowlink[2] = min(lowlink[2], lowlink[0])</a:t>
            </a:r>
          </a:p>
          <a:p>
            <a:pPr algn="l"/>
            <a:r>
              <a:t>           = 0</a:t>
            </a:r>
          </a:p>
        </p:txBody>
      </p:sp>
      <p:sp>
        <p:nvSpPr>
          <p:cNvPr id="935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36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37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38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939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940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944" name="Circle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5" name="Circle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6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7" name="Circle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8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9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950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51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956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982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983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954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955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957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958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959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60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61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62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63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64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65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66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67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969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970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971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972" name="2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973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974" name="1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975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976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77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78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79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980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981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985" name="Circle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6" name="Circle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7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8" name="Circle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9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90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991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92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997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024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025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995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996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998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999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000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01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02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03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04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05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06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07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08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010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011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012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013" name="2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014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1015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1016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1017" name="lowlink[1] = min(lowlink[1], lowlink[2])…"/>
          <p:cNvSpPr txBox="1"/>
          <p:nvPr/>
        </p:nvSpPr>
        <p:spPr>
          <a:xfrm>
            <a:off x="736897" y="8235950"/>
            <a:ext cx="11124606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lowlink[1] = min(lowlink[1], lowlink[2])</a:t>
            </a:r>
          </a:p>
          <a:p>
            <a:pPr algn="l"/>
            <a:r>
              <a:t>           = 0</a:t>
            </a:r>
          </a:p>
        </p:txBody>
      </p:sp>
      <p:sp>
        <p:nvSpPr>
          <p:cNvPr id="1018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19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20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21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022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023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027" name="Circle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28" name="Circle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29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30" name="Circle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31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32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033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34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039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065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066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037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038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040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041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042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3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4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5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6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7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8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9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50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052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053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054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055" name="2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056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1057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1058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1059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60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61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62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063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064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068" name="Circle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9" name="Circle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70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71" name="Circle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72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73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074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75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080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107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108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078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079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081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082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083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84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85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86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87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88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89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90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91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093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094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095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096" name="2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097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1098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1099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1100" name="lowlink[0] = min(lowlink[0], lowlink[1])…"/>
          <p:cNvSpPr txBox="1"/>
          <p:nvPr/>
        </p:nvSpPr>
        <p:spPr>
          <a:xfrm>
            <a:off x="736897" y="8235950"/>
            <a:ext cx="11124606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lowlink[0] = min(lowlink[0], lowlink[1])</a:t>
            </a:r>
          </a:p>
          <a:p>
            <a:pPr algn="l"/>
            <a:r>
              <a:t>           = 0</a:t>
            </a:r>
          </a:p>
        </p:txBody>
      </p:sp>
      <p:sp>
        <p:nvSpPr>
          <p:cNvPr id="1101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02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03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04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105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106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4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110" name="Circle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11" name="Circle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12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13" name="Circle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14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15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116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17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122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149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150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120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121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123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124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125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26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27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28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29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30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31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32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33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135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136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137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138" name="2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139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140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141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142" name="When a completed SCC is found (current node has visited all its neighbours and its lowlink  value equals its id) pop off all associated nodes off the stack."/>
          <p:cNvSpPr txBox="1"/>
          <p:nvPr/>
        </p:nvSpPr>
        <p:spPr>
          <a:xfrm>
            <a:off x="63500" y="7514758"/>
            <a:ext cx="1305560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When a completed SCC is found (current node has visited all its neighbours and its lowlink  value equals its id) pop off all associated nodes off the stack.</a:t>
            </a:r>
          </a:p>
        </p:txBody>
      </p:sp>
      <p:sp>
        <p:nvSpPr>
          <p:cNvPr id="1143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44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45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46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147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148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6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152" name="Circle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53" name="Circle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54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55" name="Circle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56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57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158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59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164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190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191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162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163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165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166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167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68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69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70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71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72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73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74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75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177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178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179" name="1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180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181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182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183" name="When a completed SCC is found (current node has visited all its neighbours and its lowlink  value equals its id) pop off all associated nodes off the stack."/>
          <p:cNvSpPr txBox="1"/>
          <p:nvPr/>
        </p:nvSpPr>
        <p:spPr>
          <a:xfrm>
            <a:off x="63500" y="7514758"/>
            <a:ext cx="1305560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When a completed SCC is found (current node has visited all its neighbours and its lowlink  value equals its id) pop off all associated nodes off the stack.</a:t>
            </a:r>
          </a:p>
        </p:txBody>
      </p:sp>
      <p:sp>
        <p:nvSpPr>
          <p:cNvPr id="1184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85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86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87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188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189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7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193" name="Circle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94" name="Circle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95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96" name="Circle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97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98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199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00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205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230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231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203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204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206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207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208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09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0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1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2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3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4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5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6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218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219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220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221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222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223" name="When a completed SCC is found (current node has visited all its neighbours and its lowlink  value equals its id) pop off all associated nodes off the stack."/>
          <p:cNvSpPr txBox="1"/>
          <p:nvPr/>
        </p:nvSpPr>
        <p:spPr>
          <a:xfrm>
            <a:off x="63500" y="7514758"/>
            <a:ext cx="1305560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When a completed SCC is found (current node has visited all its neighbours and its lowlink  value equals its id) pop off all associated nodes off the stack.</a:t>
            </a:r>
          </a:p>
        </p:txBody>
      </p:sp>
      <p:sp>
        <p:nvSpPr>
          <p:cNvPr id="1224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5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6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7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228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229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7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233" name="Circle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34" name="Circle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35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36" name="Circle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37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38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239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40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245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269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270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243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244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246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247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248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49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50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51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52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53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54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55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56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258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259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260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261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262" name="When a completed SCC is found (current node has visited all its neighbours and its lowlink  value equals its id) pop off all associated nodes off the stack."/>
          <p:cNvSpPr txBox="1"/>
          <p:nvPr/>
        </p:nvSpPr>
        <p:spPr>
          <a:xfrm>
            <a:off x="63500" y="7514758"/>
            <a:ext cx="1305560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When a completed SCC is found (current node has visited all its neighbours and its lowlink  value equals its id) pop off all associated nodes off the stack.</a:t>
            </a:r>
          </a:p>
        </p:txBody>
      </p:sp>
      <p:sp>
        <p:nvSpPr>
          <p:cNvPr id="1263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4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5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6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267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268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ow-Link Values"/>
          <p:cNvSpPr txBox="1"/>
          <p:nvPr/>
        </p:nvSpPr>
        <p:spPr>
          <a:xfrm>
            <a:off x="449399" y="-115439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sp>
        <p:nvSpPr>
          <p:cNvPr id="221" name="The low-link value of a node is the smallest [lowest] node id reachable from that node when doing a DFS (including itself)."/>
          <p:cNvSpPr txBox="1"/>
          <p:nvPr/>
        </p:nvSpPr>
        <p:spPr>
          <a:xfrm>
            <a:off x="57711" y="895350"/>
            <a:ext cx="12889378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</a:t>
            </a:r>
            <a:r>
              <a:rPr b="1"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rPr>
              <a:t>low-link</a:t>
            </a:r>
            <a:r>
              <a:t> value of a node is the smallest [lowest] node id reachable from that node when doing a DFS (including itself).</a:t>
            </a:r>
          </a:p>
        </p:txBody>
      </p:sp>
      <p:grpSp>
        <p:nvGrpSpPr>
          <p:cNvPr id="239" name="Group"/>
          <p:cNvGrpSpPr/>
          <p:nvPr/>
        </p:nvGrpSpPr>
        <p:grpSpPr>
          <a:xfrm flipH="1">
            <a:off x="1905000" y="3035300"/>
            <a:ext cx="5419300" cy="3156652"/>
            <a:chOff x="0" y="0"/>
            <a:chExt cx="5419299" cy="3156651"/>
          </a:xfrm>
        </p:grpSpPr>
        <p:sp>
          <p:nvSpPr>
            <p:cNvPr id="222" name="Circle"/>
            <p:cNvSpPr/>
            <p:nvPr/>
          </p:nvSpPr>
          <p:spPr>
            <a:xfrm flipH="1">
              <a:off x="2253395" y="0"/>
              <a:ext cx="719370" cy="71937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3" name="Circle"/>
            <p:cNvSpPr/>
            <p:nvPr/>
          </p:nvSpPr>
          <p:spPr>
            <a:xfrm flipH="1">
              <a:off x="4675442" y="0"/>
              <a:ext cx="719370" cy="71937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4" name="Circle"/>
            <p:cNvSpPr/>
            <p:nvPr/>
          </p:nvSpPr>
          <p:spPr>
            <a:xfrm flipH="1">
              <a:off x="0" y="0"/>
              <a:ext cx="719370" cy="719370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5" name="Circle"/>
            <p:cNvSpPr/>
            <p:nvPr/>
          </p:nvSpPr>
          <p:spPr>
            <a:xfrm flipH="1">
              <a:off x="2277882" y="2279690"/>
              <a:ext cx="719371" cy="719370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6" name="Circle"/>
            <p:cNvSpPr/>
            <p:nvPr/>
          </p:nvSpPr>
          <p:spPr>
            <a:xfrm flipH="1">
              <a:off x="4699930" y="2279690"/>
              <a:ext cx="719370" cy="719370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7" name="Circle"/>
            <p:cNvSpPr/>
            <p:nvPr/>
          </p:nvSpPr>
          <p:spPr>
            <a:xfrm flipH="1">
              <a:off x="24487" y="2279690"/>
              <a:ext cx="719370" cy="719370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8" name="Line"/>
            <p:cNvSpPr/>
            <p:nvPr/>
          </p:nvSpPr>
          <p:spPr>
            <a:xfrm flipV="1">
              <a:off x="5059613" y="697623"/>
              <a:ext cx="1" cy="160381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9" name="Line"/>
            <p:cNvSpPr/>
            <p:nvPr/>
          </p:nvSpPr>
          <p:spPr>
            <a:xfrm flipH="1" flipV="1">
              <a:off x="2965495" y="359684"/>
              <a:ext cx="1717217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0" name="Line"/>
            <p:cNvSpPr/>
            <p:nvPr/>
          </p:nvSpPr>
          <p:spPr>
            <a:xfrm>
              <a:off x="2868666" y="641949"/>
              <a:ext cx="1942143" cy="1742742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1" name="Line"/>
            <p:cNvSpPr/>
            <p:nvPr/>
          </p:nvSpPr>
          <p:spPr>
            <a:xfrm flipH="1" flipV="1">
              <a:off x="2972474" y="2647665"/>
              <a:ext cx="1717217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2" name="Line"/>
            <p:cNvSpPr/>
            <p:nvPr/>
          </p:nvSpPr>
          <p:spPr>
            <a:xfrm flipH="1" flipV="1">
              <a:off x="747244" y="360031"/>
              <a:ext cx="150276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3" name="Line"/>
            <p:cNvSpPr/>
            <p:nvPr/>
          </p:nvSpPr>
          <p:spPr>
            <a:xfrm flipH="1">
              <a:off x="384172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4" name="Line"/>
            <p:cNvSpPr/>
            <p:nvPr/>
          </p:nvSpPr>
          <p:spPr>
            <a:xfrm flipH="1">
              <a:off x="2637567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0" name="Connection Line"/>
            <p:cNvSpPr/>
            <p:nvPr/>
          </p:nvSpPr>
          <p:spPr>
            <a:xfrm>
              <a:off x="667896" y="2079050"/>
              <a:ext cx="1663514" cy="292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41" name="Connection Line"/>
            <p:cNvSpPr/>
            <p:nvPr/>
          </p:nvSpPr>
          <p:spPr>
            <a:xfrm>
              <a:off x="685861" y="2883334"/>
              <a:ext cx="1651473" cy="273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37" name="Line"/>
            <p:cNvSpPr/>
            <p:nvPr/>
          </p:nvSpPr>
          <p:spPr>
            <a:xfrm>
              <a:off x="2143856" y="2245240"/>
              <a:ext cx="248012" cy="155382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8" name="Line"/>
            <p:cNvSpPr/>
            <p:nvPr/>
          </p:nvSpPr>
          <p:spPr>
            <a:xfrm flipH="1" flipV="1">
              <a:off x="619691" y="2856766"/>
              <a:ext cx="231164" cy="133139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272" name="Circle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3" name="Circle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4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5" name="Circle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6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7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278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79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284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308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309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282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283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285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286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287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88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89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90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91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92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93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94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95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297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298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299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300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301" name="We’re not done exploring the graph so pick another starting node at random."/>
          <p:cNvSpPr txBox="1"/>
          <p:nvPr/>
        </p:nvSpPr>
        <p:spPr>
          <a:xfrm>
            <a:off x="616111" y="7425858"/>
            <a:ext cx="1195037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We’re not done exploring the graph so pick another starting node at random.</a:t>
            </a:r>
          </a:p>
        </p:txBody>
      </p:sp>
      <p:sp>
        <p:nvSpPr>
          <p:cNvPr id="1302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3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4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5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306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307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5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311" name="Circle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12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313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14" name="Circle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15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16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317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18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323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348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349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321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322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324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325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326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27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28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29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30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31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32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33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34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336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337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338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339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340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1341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342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43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44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45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346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347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5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351" name="Circle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52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353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54" name="Circle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55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56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357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58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363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388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389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361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362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364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365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366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67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68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69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70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71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72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73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74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376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377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378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379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380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1381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382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83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84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85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386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387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391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392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393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4" name="Circle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5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6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397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98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403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430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431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401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402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404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405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406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07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08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09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10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11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12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13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14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416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417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418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419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420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1421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422" name="4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423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1424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5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6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7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428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429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7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433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434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435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6" name="Circle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7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8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439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40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445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472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473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443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444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446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447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448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49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50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51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52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53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54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55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56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458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459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460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461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462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1463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464" name="4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465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1466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7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8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9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470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471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475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476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477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78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1479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80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481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82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487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516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517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485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486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488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489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490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91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92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93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94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95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96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97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98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500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501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502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503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504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1505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506" name="4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507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1508" name="5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509" name="5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1510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11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12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13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514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515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3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519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520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521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22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1523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24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525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26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531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560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561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529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530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532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533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534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35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36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37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38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39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40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41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42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544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545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546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547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548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1549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550" name="4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551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1552" name="5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553" name="5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1554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55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56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57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558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559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7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563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564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565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6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1567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8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569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70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575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605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606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573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574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576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577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578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79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80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81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82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83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84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85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86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588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589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590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591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592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1593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594" name="4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595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1596" name="5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597" name="5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1598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99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0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1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602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603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  <p:sp>
        <p:nvSpPr>
          <p:cNvPr id="1604" name="Node 0 is not on stack so don’t min with its low-link value."/>
          <p:cNvSpPr txBox="1"/>
          <p:nvPr/>
        </p:nvSpPr>
        <p:spPr>
          <a:xfrm>
            <a:off x="1676810" y="8089900"/>
            <a:ext cx="1023538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rPr u="sng"/>
              <a:t>Node 0 is not on stack</a:t>
            </a:r>
            <a:r>
              <a:t> so don’t min with its low-link value.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2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608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609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610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11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1612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13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614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15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620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649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650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618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619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621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622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623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24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25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26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27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28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29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30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31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633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634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635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636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637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1638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39" name="4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640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1641" name="5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642" name="5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1643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4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5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6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647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648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652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653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654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1655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1656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57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658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59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664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695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696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662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663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665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666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667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68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69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70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71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72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73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74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75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677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678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679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680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681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1682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83" name="4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684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1685" name="5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686" name="5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1687" name="6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6</a:t>
            </a:r>
          </a:p>
        </p:txBody>
      </p:sp>
      <p:sp>
        <p:nvSpPr>
          <p:cNvPr id="1688" name="6"/>
          <p:cNvSpPr/>
          <p:nvPr/>
        </p:nvSpPr>
        <p:spPr>
          <a:xfrm>
            <a:off x="885172" y="3959303"/>
            <a:ext cx="769656" cy="769656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689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90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91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6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92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693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694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Low-Link Values"/>
          <p:cNvSpPr txBox="1"/>
          <p:nvPr/>
        </p:nvSpPr>
        <p:spPr>
          <a:xfrm>
            <a:off x="449399" y="-115439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261" name="Group"/>
          <p:cNvGrpSpPr/>
          <p:nvPr/>
        </p:nvGrpSpPr>
        <p:grpSpPr>
          <a:xfrm flipH="1">
            <a:off x="1905000" y="3035300"/>
            <a:ext cx="5419300" cy="3156652"/>
            <a:chOff x="0" y="0"/>
            <a:chExt cx="5419299" cy="3156651"/>
          </a:xfrm>
        </p:grpSpPr>
        <p:sp>
          <p:nvSpPr>
            <p:cNvPr id="244" name="Circle"/>
            <p:cNvSpPr/>
            <p:nvPr/>
          </p:nvSpPr>
          <p:spPr>
            <a:xfrm flipH="1">
              <a:off x="2253395" y="0"/>
              <a:ext cx="719370" cy="71937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5" name="0"/>
            <p:cNvSpPr/>
            <p:nvPr/>
          </p:nvSpPr>
          <p:spPr>
            <a:xfrm flipH="1">
              <a:off x="4675442" y="0"/>
              <a:ext cx="719370" cy="71937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46" name="Circle"/>
            <p:cNvSpPr/>
            <p:nvPr/>
          </p:nvSpPr>
          <p:spPr>
            <a:xfrm flipH="1">
              <a:off x="0" y="0"/>
              <a:ext cx="719370" cy="719370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7" name="Circle"/>
            <p:cNvSpPr/>
            <p:nvPr/>
          </p:nvSpPr>
          <p:spPr>
            <a:xfrm flipH="1">
              <a:off x="2277882" y="2279690"/>
              <a:ext cx="719371" cy="719370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8" name="Circle"/>
            <p:cNvSpPr/>
            <p:nvPr/>
          </p:nvSpPr>
          <p:spPr>
            <a:xfrm flipH="1">
              <a:off x="4699930" y="2279690"/>
              <a:ext cx="719370" cy="719370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9" name="Circle"/>
            <p:cNvSpPr/>
            <p:nvPr/>
          </p:nvSpPr>
          <p:spPr>
            <a:xfrm flipH="1">
              <a:off x="24487" y="2279690"/>
              <a:ext cx="719370" cy="719370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0" name="Line"/>
            <p:cNvSpPr/>
            <p:nvPr/>
          </p:nvSpPr>
          <p:spPr>
            <a:xfrm flipV="1">
              <a:off x="5059613" y="697623"/>
              <a:ext cx="1" cy="160381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1" name="Line"/>
            <p:cNvSpPr/>
            <p:nvPr/>
          </p:nvSpPr>
          <p:spPr>
            <a:xfrm flipH="1" flipV="1">
              <a:off x="2965495" y="359684"/>
              <a:ext cx="1717217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2" name="Line"/>
            <p:cNvSpPr/>
            <p:nvPr/>
          </p:nvSpPr>
          <p:spPr>
            <a:xfrm>
              <a:off x="2868666" y="641949"/>
              <a:ext cx="1942143" cy="1742742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3" name="Line"/>
            <p:cNvSpPr/>
            <p:nvPr/>
          </p:nvSpPr>
          <p:spPr>
            <a:xfrm flipH="1" flipV="1">
              <a:off x="2972474" y="2647665"/>
              <a:ext cx="1717217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4" name="Line"/>
            <p:cNvSpPr/>
            <p:nvPr/>
          </p:nvSpPr>
          <p:spPr>
            <a:xfrm flipH="1" flipV="1">
              <a:off x="747244" y="360031"/>
              <a:ext cx="150276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5" name="Line"/>
            <p:cNvSpPr/>
            <p:nvPr/>
          </p:nvSpPr>
          <p:spPr>
            <a:xfrm flipH="1">
              <a:off x="384172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6" name="Line"/>
            <p:cNvSpPr/>
            <p:nvPr/>
          </p:nvSpPr>
          <p:spPr>
            <a:xfrm flipH="1">
              <a:off x="2637567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3" name="Connection Line"/>
            <p:cNvSpPr/>
            <p:nvPr/>
          </p:nvSpPr>
          <p:spPr>
            <a:xfrm>
              <a:off x="667896" y="2079050"/>
              <a:ext cx="1663514" cy="292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64" name="Connection Line"/>
            <p:cNvSpPr/>
            <p:nvPr/>
          </p:nvSpPr>
          <p:spPr>
            <a:xfrm>
              <a:off x="685861" y="2883334"/>
              <a:ext cx="1651473" cy="273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59" name="Line"/>
            <p:cNvSpPr/>
            <p:nvPr/>
          </p:nvSpPr>
          <p:spPr>
            <a:xfrm>
              <a:off x="2143856" y="2245240"/>
              <a:ext cx="248012" cy="155382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0" name="Line"/>
            <p:cNvSpPr/>
            <p:nvPr/>
          </p:nvSpPr>
          <p:spPr>
            <a:xfrm flipH="1" flipV="1">
              <a:off x="619691" y="2856766"/>
              <a:ext cx="231164" cy="133139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62" name="The low-link value of a node is the smallest [lowest] node id reachable from that node when doing a DFS (including itself)."/>
          <p:cNvSpPr txBox="1"/>
          <p:nvPr/>
        </p:nvSpPr>
        <p:spPr>
          <a:xfrm>
            <a:off x="57711" y="895350"/>
            <a:ext cx="12889378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</a:t>
            </a:r>
            <a:r>
              <a:rPr b="1"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rPr>
              <a:t>low-link</a:t>
            </a:r>
            <a:r>
              <a:t> value of a node is the smallest [lowest] node id reachable from that node when doing a DFS (including itself).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2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698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699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700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1701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1702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03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704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05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710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741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742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708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709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711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712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713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14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15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16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17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18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19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20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21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723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724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725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726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727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1728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729" name="4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730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1731" name="5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732" name="5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1733" name="6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6</a:t>
            </a:r>
          </a:p>
        </p:txBody>
      </p:sp>
      <p:sp>
        <p:nvSpPr>
          <p:cNvPr id="1734" name="6"/>
          <p:cNvSpPr/>
          <p:nvPr/>
        </p:nvSpPr>
        <p:spPr>
          <a:xfrm>
            <a:off x="885172" y="3959303"/>
            <a:ext cx="769656" cy="769656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735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6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7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6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8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739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740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8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744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745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746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1747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1748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49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750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51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756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788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789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754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755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757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758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759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60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61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62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63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64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65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66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67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769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770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771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772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773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1774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775" name="4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776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1777" name="5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778" name="5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1779" name="6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6</a:t>
            </a:r>
          </a:p>
        </p:txBody>
      </p:sp>
      <p:sp>
        <p:nvSpPr>
          <p:cNvPr id="1780" name="6"/>
          <p:cNvSpPr/>
          <p:nvPr/>
        </p:nvSpPr>
        <p:spPr>
          <a:xfrm>
            <a:off x="885172" y="3959303"/>
            <a:ext cx="769656" cy="769656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781" name="Node 2 is not on stack so don’t min with its low-link value."/>
          <p:cNvSpPr txBox="1"/>
          <p:nvPr/>
        </p:nvSpPr>
        <p:spPr>
          <a:xfrm>
            <a:off x="1676810" y="8089900"/>
            <a:ext cx="1023538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rPr u="sng"/>
              <a:t>Node 2 is not on stack</a:t>
            </a:r>
            <a:r>
              <a:t> so don’t min with its low-link value.</a:t>
            </a:r>
          </a:p>
        </p:txBody>
      </p:sp>
      <p:sp>
        <p:nvSpPr>
          <p:cNvPr id="1782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83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84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6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85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786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787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5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791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792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793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1794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1795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96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797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98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803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834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835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801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802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804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805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806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07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08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09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10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11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12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13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14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816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817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818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819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820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1821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822" name="4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823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1824" name="5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825" name="5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1826" name="6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6</a:t>
            </a:r>
          </a:p>
        </p:txBody>
      </p:sp>
      <p:sp>
        <p:nvSpPr>
          <p:cNvPr id="1827" name="6"/>
          <p:cNvSpPr/>
          <p:nvPr/>
        </p:nvSpPr>
        <p:spPr>
          <a:xfrm>
            <a:off x="885172" y="3959303"/>
            <a:ext cx="769656" cy="769656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828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9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0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6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1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832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833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1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837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838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839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1840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1841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42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843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44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849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881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882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847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848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850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851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852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53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54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55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56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57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58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59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60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862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863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864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865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866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1867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868" name="4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869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1870" name="5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871" name="5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1872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1873" name="6"/>
          <p:cNvSpPr/>
          <p:nvPr/>
        </p:nvSpPr>
        <p:spPr>
          <a:xfrm>
            <a:off x="885172" y="3959303"/>
            <a:ext cx="769656" cy="769656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874" name="lowlink[6] = min(lowlink[6], lowlink[4])…"/>
          <p:cNvSpPr txBox="1"/>
          <p:nvPr/>
        </p:nvSpPr>
        <p:spPr>
          <a:xfrm>
            <a:off x="736897" y="8235950"/>
            <a:ext cx="11124606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lowlink[6] = min(lowlink[6], lowlink[4])</a:t>
            </a:r>
          </a:p>
          <a:p>
            <a:pPr algn="l"/>
            <a:r>
              <a:t>           = 4</a:t>
            </a:r>
          </a:p>
        </p:txBody>
      </p:sp>
      <p:sp>
        <p:nvSpPr>
          <p:cNvPr id="1875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6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7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6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8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879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880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8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884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885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886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1887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1888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89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890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91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896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927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928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894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895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897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898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899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00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01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02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03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04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05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06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07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909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910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911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912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913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1914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915" name="4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916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1917" name="5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918" name="5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1919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1920" name="6"/>
          <p:cNvSpPr/>
          <p:nvPr/>
        </p:nvSpPr>
        <p:spPr>
          <a:xfrm>
            <a:off x="885172" y="3959303"/>
            <a:ext cx="769656" cy="769656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921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22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23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6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24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925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926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4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930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931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932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1933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1934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35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936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37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942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1974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975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940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941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943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944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945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46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47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48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49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50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51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52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53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955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1956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957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958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959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1960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961" name="4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962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1963" name="5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964" name="5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1965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1966" name="6"/>
          <p:cNvSpPr/>
          <p:nvPr/>
        </p:nvSpPr>
        <p:spPr>
          <a:xfrm>
            <a:off x="885172" y="3959303"/>
            <a:ext cx="769656" cy="769656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967" name="Node 0 is not on stack so don’t min with its low-link value."/>
          <p:cNvSpPr txBox="1"/>
          <p:nvPr/>
        </p:nvSpPr>
        <p:spPr>
          <a:xfrm>
            <a:off x="1676810" y="8089900"/>
            <a:ext cx="1023538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rPr u="sng"/>
              <a:t>Node 0 is not on stack</a:t>
            </a:r>
            <a:r>
              <a:t> so don’t min with its low-link value.</a:t>
            </a:r>
          </a:p>
        </p:txBody>
      </p:sp>
      <p:sp>
        <p:nvSpPr>
          <p:cNvPr id="1968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69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70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6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71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1972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1973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1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1977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978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979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1980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1981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82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983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84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989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2020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021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987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988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990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991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992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93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94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95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96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97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98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99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00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002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2003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004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005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006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007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008" name="4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009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010" name="5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011" name="5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2012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013" name="6"/>
          <p:cNvSpPr/>
          <p:nvPr/>
        </p:nvSpPr>
        <p:spPr>
          <a:xfrm>
            <a:off x="885172" y="3959303"/>
            <a:ext cx="769656" cy="769656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014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15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16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6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17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2018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2019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7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2023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024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025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2026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027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28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029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30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2035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2067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068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033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034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2036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037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038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39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40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41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42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43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44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45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46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048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2049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050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051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052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053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054" name="4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055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056" name="5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057" name="4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058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059" name="6"/>
          <p:cNvSpPr/>
          <p:nvPr/>
        </p:nvSpPr>
        <p:spPr>
          <a:xfrm>
            <a:off x="885172" y="3959303"/>
            <a:ext cx="769656" cy="769656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060" name="lowlink[5] = min(lowlink[5], lowlink[6])…"/>
          <p:cNvSpPr txBox="1"/>
          <p:nvPr/>
        </p:nvSpPr>
        <p:spPr>
          <a:xfrm>
            <a:off x="736897" y="8235950"/>
            <a:ext cx="11124606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lowlink[5] = min(lowlink[5], lowlink[6])</a:t>
            </a:r>
          </a:p>
          <a:p>
            <a:pPr algn="l"/>
            <a:r>
              <a:t>           = 4</a:t>
            </a:r>
          </a:p>
        </p:txBody>
      </p:sp>
      <p:sp>
        <p:nvSpPr>
          <p:cNvPr id="2061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62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63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6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64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2065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2066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4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2070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071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072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2073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074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75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076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77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2082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2113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114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080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081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2083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084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085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86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87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88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89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90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91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92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93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095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2096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097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098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099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100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101" name="4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102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103" name="5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104" name="4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105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106" name="6"/>
          <p:cNvSpPr/>
          <p:nvPr/>
        </p:nvSpPr>
        <p:spPr>
          <a:xfrm>
            <a:off x="885172" y="3959303"/>
            <a:ext cx="769656" cy="769656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107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08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09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6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10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2111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2112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0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2116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117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118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2119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120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21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122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23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2128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2160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161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126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127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2129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130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131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32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33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34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35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36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37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38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39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141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2142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143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144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145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146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147" name="4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148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149" name="5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150" name="4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151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152" name="6"/>
          <p:cNvSpPr/>
          <p:nvPr/>
        </p:nvSpPr>
        <p:spPr>
          <a:xfrm>
            <a:off x="885172" y="3959303"/>
            <a:ext cx="769656" cy="769656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153" name="lowlink[4] = min(lowlink[4], lowlink[5])…"/>
          <p:cNvSpPr txBox="1"/>
          <p:nvPr/>
        </p:nvSpPr>
        <p:spPr>
          <a:xfrm>
            <a:off x="736897" y="8235950"/>
            <a:ext cx="11124606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lowlink[4] = min(lowlink[4], lowlink[5])</a:t>
            </a:r>
          </a:p>
          <a:p>
            <a:pPr algn="l"/>
            <a:r>
              <a:t>           = 4</a:t>
            </a:r>
          </a:p>
        </p:txBody>
      </p:sp>
      <p:sp>
        <p:nvSpPr>
          <p:cNvPr id="2154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5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6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6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7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2158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2159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Low-Link Values"/>
          <p:cNvSpPr txBox="1"/>
          <p:nvPr/>
        </p:nvSpPr>
        <p:spPr>
          <a:xfrm>
            <a:off x="449399" y="-115439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284" name="Group"/>
          <p:cNvGrpSpPr/>
          <p:nvPr/>
        </p:nvGrpSpPr>
        <p:grpSpPr>
          <a:xfrm flipH="1">
            <a:off x="1905000" y="3035300"/>
            <a:ext cx="5419300" cy="3156652"/>
            <a:chOff x="0" y="0"/>
            <a:chExt cx="5419299" cy="3156651"/>
          </a:xfrm>
        </p:grpSpPr>
        <p:sp>
          <p:nvSpPr>
            <p:cNvPr id="267" name="1"/>
            <p:cNvSpPr/>
            <p:nvPr/>
          </p:nvSpPr>
          <p:spPr>
            <a:xfrm flipH="1">
              <a:off x="2253395" y="0"/>
              <a:ext cx="719370" cy="71937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68" name="0"/>
            <p:cNvSpPr/>
            <p:nvPr/>
          </p:nvSpPr>
          <p:spPr>
            <a:xfrm flipH="1">
              <a:off x="4675442" y="0"/>
              <a:ext cx="719370" cy="71937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69" name="Circle"/>
            <p:cNvSpPr/>
            <p:nvPr/>
          </p:nvSpPr>
          <p:spPr>
            <a:xfrm flipH="1">
              <a:off x="0" y="0"/>
              <a:ext cx="719370" cy="719370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70" name="Circle"/>
            <p:cNvSpPr/>
            <p:nvPr/>
          </p:nvSpPr>
          <p:spPr>
            <a:xfrm flipH="1">
              <a:off x="2277882" y="2279690"/>
              <a:ext cx="719371" cy="719370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71" name="Circle"/>
            <p:cNvSpPr/>
            <p:nvPr/>
          </p:nvSpPr>
          <p:spPr>
            <a:xfrm flipH="1">
              <a:off x="4699930" y="2279690"/>
              <a:ext cx="719370" cy="719370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72" name="Circle"/>
            <p:cNvSpPr/>
            <p:nvPr/>
          </p:nvSpPr>
          <p:spPr>
            <a:xfrm flipH="1">
              <a:off x="24487" y="2279690"/>
              <a:ext cx="719370" cy="719370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73" name="Line"/>
            <p:cNvSpPr/>
            <p:nvPr/>
          </p:nvSpPr>
          <p:spPr>
            <a:xfrm flipV="1">
              <a:off x="5059613" y="697623"/>
              <a:ext cx="1" cy="160381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4" name="Line"/>
            <p:cNvSpPr/>
            <p:nvPr/>
          </p:nvSpPr>
          <p:spPr>
            <a:xfrm flipH="1" flipV="1">
              <a:off x="2965495" y="359684"/>
              <a:ext cx="1717217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5" name="Line"/>
            <p:cNvSpPr/>
            <p:nvPr/>
          </p:nvSpPr>
          <p:spPr>
            <a:xfrm>
              <a:off x="2868666" y="641949"/>
              <a:ext cx="1942143" cy="1742742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6" name="Line"/>
            <p:cNvSpPr/>
            <p:nvPr/>
          </p:nvSpPr>
          <p:spPr>
            <a:xfrm flipH="1" flipV="1">
              <a:off x="2972474" y="2647665"/>
              <a:ext cx="1717217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7" name="Line"/>
            <p:cNvSpPr/>
            <p:nvPr/>
          </p:nvSpPr>
          <p:spPr>
            <a:xfrm flipH="1" flipV="1">
              <a:off x="747244" y="360031"/>
              <a:ext cx="150276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8" name="Line"/>
            <p:cNvSpPr/>
            <p:nvPr/>
          </p:nvSpPr>
          <p:spPr>
            <a:xfrm flipH="1">
              <a:off x="384172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9" name="Line"/>
            <p:cNvSpPr/>
            <p:nvPr/>
          </p:nvSpPr>
          <p:spPr>
            <a:xfrm flipH="1">
              <a:off x="2637567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6" name="Connection Line"/>
            <p:cNvSpPr/>
            <p:nvPr/>
          </p:nvSpPr>
          <p:spPr>
            <a:xfrm>
              <a:off x="667896" y="2079050"/>
              <a:ext cx="1663514" cy="292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87" name="Connection Line"/>
            <p:cNvSpPr/>
            <p:nvPr/>
          </p:nvSpPr>
          <p:spPr>
            <a:xfrm>
              <a:off x="685861" y="2883334"/>
              <a:ext cx="1651473" cy="273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82" name="Line"/>
            <p:cNvSpPr/>
            <p:nvPr/>
          </p:nvSpPr>
          <p:spPr>
            <a:xfrm>
              <a:off x="2143856" y="2245240"/>
              <a:ext cx="248012" cy="155382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3" name="Line"/>
            <p:cNvSpPr/>
            <p:nvPr/>
          </p:nvSpPr>
          <p:spPr>
            <a:xfrm flipH="1" flipV="1">
              <a:off x="619691" y="2856766"/>
              <a:ext cx="231164" cy="133139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85" name="The low-link value of a node is the smallest [lowest] node id reachable from that node when doing a DFS (including itself)."/>
          <p:cNvSpPr txBox="1"/>
          <p:nvPr/>
        </p:nvSpPr>
        <p:spPr>
          <a:xfrm>
            <a:off x="57711" y="895350"/>
            <a:ext cx="12889378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</a:t>
            </a:r>
            <a:r>
              <a:rPr b="1"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rPr>
              <a:t>low-link</a:t>
            </a:r>
            <a:r>
              <a:t> value of a node is the smallest [lowest] node id reachable from that node when doing a DFS (including itself).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7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2163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164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165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2166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167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68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169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70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2175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2207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208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173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174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2176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177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178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79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80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81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82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83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84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85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86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188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2189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190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191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192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193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194" name="4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195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196" name="5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197" name="4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198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199" name="6"/>
          <p:cNvSpPr/>
          <p:nvPr/>
        </p:nvSpPr>
        <p:spPr>
          <a:xfrm>
            <a:off x="885172" y="3959303"/>
            <a:ext cx="769656" cy="769656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200" name="When a completed SCC is found (current node has visited all its neighbours and its lowlink  value equals its id) pop off all associated nodes off the stack."/>
          <p:cNvSpPr txBox="1"/>
          <p:nvPr/>
        </p:nvSpPr>
        <p:spPr>
          <a:xfrm>
            <a:off x="63500" y="7514758"/>
            <a:ext cx="1305560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When a completed SCC is found (current node has visited all its neighbours and its lowlink  value equals its id) pop off all associated nodes off the stack.</a:t>
            </a:r>
          </a:p>
        </p:txBody>
      </p:sp>
      <p:sp>
        <p:nvSpPr>
          <p:cNvPr id="2201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02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03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6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04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2205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2206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4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2210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211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212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2213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214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15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216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17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2222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2253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254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220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221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2223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224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225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26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27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28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29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30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31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32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33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235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2236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237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238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239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240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241" name="4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242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243" name="5"/>
          <p:cNvSpPr/>
          <p:nvPr/>
        </p:nvSpPr>
        <p:spPr>
          <a:xfrm>
            <a:off x="885172" y="4813949"/>
            <a:ext cx="769656" cy="76965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244" name="4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245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246" name="When a completed SCC is found (current node has visited all its neighbours and its lowlink  value equals its id) pop off all associated nodes off the stack."/>
          <p:cNvSpPr txBox="1"/>
          <p:nvPr/>
        </p:nvSpPr>
        <p:spPr>
          <a:xfrm>
            <a:off x="63500" y="7514758"/>
            <a:ext cx="1305560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When a completed SCC is found (current node has visited all its neighbours and its lowlink  value equals its id) pop off all associated nodes off the stack.</a:t>
            </a:r>
          </a:p>
        </p:txBody>
      </p:sp>
      <p:sp>
        <p:nvSpPr>
          <p:cNvPr id="2247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48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49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50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2251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2252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0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2256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257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258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2259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260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61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262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63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2268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2298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299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266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267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2269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270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271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72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73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74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75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76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77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78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79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281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2282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283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284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285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286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287" name="4"/>
          <p:cNvSpPr/>
          <p:nvPr/>
        </p:nvSpPr>
        <p:spPr>
          <a:xfrm>
            <a:off x="885172" y="5668595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288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289" name="4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290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291" name="When a completed SCC is found (current node has visited all its neighbours and its lowlink  value equals its id) pop off all associated nodes off the stack."/>
          <p:cNvSpPr txBox="1"/>
          <p:nvPr/>
        </p:nvSpPr>
        <p:spPr>
          <a:xfrm>
            <a:off x="63500" y="7514758"/>
            <a:ext cx="1305560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When a completed SCC is found (current node has visited all its neighbours and its lowlink  value equals its id) pop off all associated nodes off the stack.</a:t>
            </a:r>
          </a:p>
        </p:txBody>
      </p:sp>
      <p:sp>
        <p:nvSpPr>
          <p:cNvPr id="2292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93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94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95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2296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2297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5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2301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302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303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2304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305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06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307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08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2313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2342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343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311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312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2314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315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316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17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18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19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20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21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22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23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24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326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2327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328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329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330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331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332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333" name="4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334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335" name="When a completed SCC is found (current node has visited all its neighbours and its lowlink  value equals its id) pop off all associated nodes off the stack."/>
          <p:cNvSpPr txBox="1"/>
          <p:nvPr/>
        </p:nvSpPr>
        <p:spPr>
          <a:xfrm>
            <a:off x="63500" y="7514758"/>
            <a:ext cx="1305560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When a completed SCC is found (current node has visited all its neighbours and its lowlink  value equals its id) pop off all associated nodes off the stack.</a:t>
            </a:r>
          </a:p>
        </p:txBody>
      </p:sp>
      <p:sp>
        <p:nvSpPr>
          <p:cNvPr id="2336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37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38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39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2340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2341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9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2345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346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347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2348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349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50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351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52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2357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2385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386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355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356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2358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359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360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61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62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63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64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65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66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67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68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370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2371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372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373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374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375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376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377" name="4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378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379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80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81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82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2383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2384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2" name="Group"/>
          <p:cNvGrpSpPr/>
          <p:nvPr/>
        </p:nvGrpSpPr>
        <p:grpSpPr>
          <a:xfrm flipH="1">
            <a:off x="3039128" y="3266099"/>
            <a:ext cx="8163647" cy="3221402"/>
            <a:chOff x="0" y="0"/>
            <a:chExt cx="8163645" cy="3221401"/>
          </a:xfrm>
        </p:grpSpPr>
        <p:sp>
          <p:nvSpPr>
            <p:cNvPr id="2388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389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390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2391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392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93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394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95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2400" name="Group"/>
            <p:cNvGrpSpPr/>
            <p:nvPr/>
          </p:nvGrpSpPr>
          <p:grpSpPr>
            <a:xfrm rot="5280000">
              <a:off x="6733023" y="1141892"/>
              <a:ext cx="1801255" cy="997737"/>
              <a:chOff x="0" y="116"/>
              <a:chExt cx="1801254" cy="997735"/>
            </a:xfrm>
          </p:grpSpPr>
          <p:sp>
            <p:nvSpPr>
              <p:cNvPr id="2429" name="Connection Line"/>
              <p:cNvSpPr/>
              <p:nvPr/>
            </p:nvSpPr>
            <p:spPr>
              <a:xfrm>
                <a:off x="48995" y="116"/>
                <a:ext cx="1690810" cy="27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7" fill="norm" stroke="1" extrusionOk="0">
                    <a:moveTo>
                      <a:pt x="0" y="16207"/>
                    </a:moveTo>
                    <a:cubicBezTo>
                      <a:pt x="6610" y="-4955"/>
                      <a:pt x="13810" y="-5393"/>
                      <a:pt x="21600" y="148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430" name="Connection Line"/>
              <p:cNvSpPr/>
              <p:nvPr/>
            </p:nvSpPr>
            <p:spPr>
              <a:xfrm>
                <a:off x="67254" y="744732"/>
                <a:ext cx="1678572" cy="253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9" fill="norm" stroke="1" extrusionOk="0">
                    <a:moveTo>
                      <a:pt x="0" y="0"/>
                    </a:moveTo>
                    <a:cubicBezTo>
                      <a:pt x="6844" y="21103"/>
                      <a:pt x="14044" y="21600"/>
                      <a:pt x="21600" y="1492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398" name="Line"/>
              <p:cNvSpPr/>
              <p:nvPr/>
            </p:nvSpPr>
            <p:spPr>
              <a:xfrm>
                <a:off x="1549174" y="153908"/>
                <a:ext cx="252081" cy="1439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399" name="Line"/>
              <p:cNvSpPr/>
              <p:nvPr/>
            </p:nvSpPr>
            <p:spPr>
              <a:xfrm flipH="1" flipV="1">
                <a:off x="0" y="720243"/>
                <a:ext cx="234956" cy="123300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2401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402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403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04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05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06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07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08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09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10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11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413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2414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415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416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417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418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419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420" name="4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421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422" name="Node 4 is not on stack so don’t min with its low-link value."/>
          <p:cNvSpPr txBox="1"/>
          <p:nvPr/>
        </p:nvSpPr>
        <p:spPr>
          <a:xfrm>
            <a:off x="1676810" y="8089900"/>
            <a:ext cx="1023538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rPr u="sng"/>
              <a:t>Node 4 is not on stack</a:t>
            </a:r>
            <a:r>
              <a:t> so don’t min with its low-link value.</a:t>
            </a:r>
          </a:p>
        </p:txBody>
      </p:sp>
      <p:sp>
        <p:nvSpPr>
          <p:cNvPr id="2423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24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25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26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2427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2428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5" name="Group"/>
          <p:cNvGrpSpPr/>
          <p:nvPr/>
        </p:nvGrpSpPr>
        <p:grpSpPr>
          <a:xfrm flipH="1">
            <a:off x="3070400" y="3266099"/>
            <a:ext cx="8132375" cy="3221402"/>
            <a:chOff x="0" y="0"/>
            <a:chExt cx="8132373" cy="3221401"/>
          </a:xfrm>
        </p:grpSpPr>
        <p:sp>
          <p:nvSpPr>
            <p:cNvPr id="2432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433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434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2435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436" name="Circle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37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438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39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71" name="Connection Line"/>
            <p:cNvSpPr/>
            <p:nvPr/>
          </p:nvSpPr>
          <p:spPr>
            <a:xfrm>
              <a:off x="7831690" y="781693"/>
              <a:ext cx="300684" cy="1689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86" h="21600" fill="norm" stroke="1" extrusionOk="0">
                  <a:moveTo>
                    <a:pt x="0" y="0"/>
                  </a:moveTo>
                  <a:cubicBezTo>
                    <a:pt x="20138" y="6455"/>
                    <a:pt x="21600" y="13655"/>
                    <a:pt x="4387" y="21600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472" name="Connection Line"/>
            <p:cNvSpPr/>
            <p:nvPr/>
          </p:nvSpPr>
          <p:spPr>
            <a:xfrm>
              <a:off x="7134387" y="816472"/>
              <a:ext cx="259875" cy="1678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0" h="21600" fill="norm" stroke="1" extrusionOk="0">
                  <a:moveTo>
                    <a:pt x="14017" y="0"/>
                  </a:moveTo>
                  <a:cubicBezTo>
                    <a:pt x="-5380" y="6989"/>
                    <a:pt x="-4646" y="14189"/>
                    <a:pt x="16220" y="21600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442" name="Line"/>
            <p:cNvSpPr/>
            <p:nvPr/>
          </p:nvSpPr>
          <p:spPr>
            <a:xfrm flipH="1">
              <a:off x="7866252" y="2276865"/>
              <a:ext cx="135014" cy="256949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43" name="Line"/>
            <p:cNvSpPr/>
            <p:nvPr/>
          </p:nvSpPr>
          <p:spPr>
            <a:xfrm flipV="1">
              <a:off x="7266186" y="748399"/>
              <a:ext cx="115025" cy="23911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44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445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446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47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48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49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50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51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52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53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54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456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2457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458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459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460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461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462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463" name="4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464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465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66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67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68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2469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2470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7" name="Group"/>
          <p:cNvGrpSpPr/>
          <p:nvPr/>
        </p:nvGrpSpPr>
        <p:grpSpPr>
          <a:xfrm flipH="1">
            <a:off x="3070400" y="3266099"/>
            <a:ext cx="8132375" cy="3221402"/>
            <a:chOff x="0" y="0"/>
            <a:chExt cx="8132373" cy="3221401"/>
          </a:xfrm>
        </p:grpSpPr>
        <p:sp>
          <p:nvSpPr>
            <p:cNvPr id="2474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475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476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2477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478" name="7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7</a:t>
              </a:r>
            </a:p>
          </p:txBody>
        </p:sp>
        <p:sp>
          <p:nvSpPr>
            <p:cNvPr id="2479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480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81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15" name="Connection Line"/>
            <p:cNvSpPr/>
            <p:nvPr/>
          </p:nvSpPr>
          <p:spPr>
            <a:xfrm>
              <a:off x="7831690" y="781693"/>
              <a:ext cx="300684" cy="1689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86" h="21600" fill="norm" stroke="1" extrusionOk="0">
                  <a:moveTo>
                    <a:pt x="0" y="0"/>
                  </a:moveTo>
                  <a:cubicBezTo>
                    <a:pt x="20138" y="6455"/>
                    <a:pt x="21600" y="13655"/>
                    <a:pt x="4387" y="21600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516" name="Connection Line"/>
            <p:cNvSpPr/>
            <p:nvPr/>
          </p:nvSpPr>
          <p:spPr>
            <a:xfrm>
              <a:off x="7134387" y="816472"/>
              <a:ext cx="259875" cy="1678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0" h="21600" fill="norm" stroke="1" extrusionOk="0">
                  <a:moveTo>
                    <a:pt x="14017" y="0"/>
                  </a:moveTo>
                  <a:cubicBezTo>
                    <a:pt x="-5380" y="6989"/>
                    <a:pt x="-4646" y="14189"/>
                    <a:pt x="16220" y="21600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484" name="Line"/>
            <p:cNvSpPr/>
            <p:nvPr/>
          </p:nvSpPr>
          <p:spPr>
            <a:xfrm flipH="1">
              <a:off x="7866252" y="2276865"/>
              <a:ext cx="135014" cy="256949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85" name="Line"/>
            <p:cNvSpPr/>
            <p:nvPr/>
          </p:nvSpPr>
          <p:spPr>
            <a:xfrm flipV="1">
              <a:off x="7266186" y="748399"/>
              <a:ext cx="115025" cy="23911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86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487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488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89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90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91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92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93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94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95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96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498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2499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500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501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502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503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504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505" name="4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506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507" name="7"/>
          <p:cNvSpPr txBox="1"/>
          <p:nvPr/>
        </p:nvSpPr>
        <p:spPr>
          <a:xfrm>
            <a:off x="34120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7</a:t>
            </a:r>
          </a:p>
        </p:txBody>
      </p:sp>
      <p:sp>
        <p:nvSpPr>
          <p:cNvPr id="2508" name="7"/>
          <p:cNvSpPr/>
          <p:nvPr/>
        </p:nvSpPr>
        <p:spPr>
          <a:xfrm>
            <a:off x="885172" y="5659641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2509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10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11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12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2513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2514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1" name="Group"/>
          <p:cNvGrpSpPr/>
          <p:nvPr/>
        </p:nvGrpSpPr>
        <p:grpSpPr>
          <a:xfrm flipH="1">
            <a:off x="3070400" y="3266099"/>
            <a:ext cx="8132375" cy="3221402"/>
            <a:chOff x="0" y="0"/>
            <a:chExt cx="8132373" cy="3221401"/>
          </a:xfrm>
        </p:grpSpPr>
        <p:sp>
          <p:nvSpPr>
            <p:cNvPr id="2518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519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520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2521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522" name="7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7</a:t>
              </a:r>
            </a:p>
          </p:txBody>
        </p:sp>
        <p:sp>
          <p:nvSpPr>
            <p:cNvPr id="2523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524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25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59" name="Connection Line"/>
            <p:cNvSpPr/>
            <p:nvPr/>
          </p:nvSpPr>
          <p:spPr>
            <a:xfrm>
              <a:off x="7831690" y="781693"/>
              <a:ext cx="300684" cy="1689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86" h="21600" fill="norm" stroke="1" extrusionOk="0">
                  <a:moveTo>
                    <a:pt x="0" y="0"/>
                  </a:moveTo>
                  <a:cubicBezTo>
                    <a:pt x="20138" y="6455"/>
                    <a:pt x="21600" y="13655"/>
                    <a:pt x="4387" y="21600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560" name="Connection Line"/>
            <p:cNvSpPr/>
            <p:nvPr/>
          </p:nvSpPr>
          <p:spPr>
            <a:xfrm>
              <a:off x="7134387" y="816472"/>
              <a:ext cx="259875" cy="1678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0" h="21600" fill="norm" stroke="1" extrusionOk="0">
                  <a:moveTo>
                    <a:pt x="14017" y="0"/>
                  </a:moveTo>
                  <a:cubicBezTo>
                    <a:pt x="-5380" y="6989"/>
                    <a:pt x="-4646" y="14189"/>
                    <a:pt x="16220" y="21600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528" name="Line"/>
            <p:cNvSpPr/>
            <p:nvPr/>
          </p:nvSpPr>
          <p:spPr>
            <a:xfrm flipH="1">
              <a:off x="7866252" y="2276865"/>
              <a:ext cx="135014" cy="256949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29" name="Line"/>
            <p:cNvSpPr/>
            <p:nvPr/>
          </p:nvSpPr>
          <p:spPr>
            <a:xfrm flipV="1">
              <a:off x="7266186" y="748399"/>
              <a:ext cx="115025" cy="23911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30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531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532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33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34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35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36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37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38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39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40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542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2543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544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545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546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547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548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549" name="4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550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551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52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53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54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2555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2556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  <p:sp>
        <p:nvSpPr>
          <p:cNvPr id="2557" name="7"/>
          <p:cNvSpPr txBox="1"/>
          <p:nvPr/>
        </p:nvSpPr>
        <p:spPr>
          <a:xfrm>
            <a:off x="34120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7</a:t>
            </a:r>
          </a:p>
        </p:txBody>
      </p:sp>
      <p:sp>
        <p:nvSpPr>
          <p:cNvPr id="2558" name="7"/>
          <p:cNvSpPr/>
          <p:nvPr/>
        </p:nvSpPr>
        <p:spPr>
          <a:xfrm>
            <a:off x="885172" y="5659641"/>
            <a:ext cx="769656" cy="769656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5" name="Group"/>
          <p:cNvGrpSpPr/>
          <p:nvPr/>
        </p:nvGrpSpPr>
        <p:grpSpPr>
          <a:xfrm flipH="1">
            <a:off x="3070400" y="3266099"/>
            <a:ext cx="8132375" cy="3221402"/>
            <a:chOff x="0" y="0"/>
            <a:chExt cx="8132373" cy="3221401"/>
          </a:xfrm>
        </p:grpSpPr>
        <p:sp>
          <p:nvSpPr>
            <p:cNvPr id="2562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563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564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2565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566" name="7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7</a:t>
              </a:r>
            </a:p>
          </p:txBody>
        </p:sp>
        <p:sp>
          <p:nvSpPr>
            <p:cNvPr id="2567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568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69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04" name="Connection Line"/>
            <p:cNvSpPr/>
            <p:nvPr/>
          </p:nvSpPr>
          <p:spPr>
            <a:xfrm>
              <a:off x="7831690" y="781693"/>
              <a:ext cx="300684" cy="1689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86" h="21600" fill="norm" stroke="1" extrusionOk="0">
                  <a:moveTo>
                    <a:pt x="0" y="0"/>
                  </a:moveTo>
                  <a:cubicBezTo>
                    <a:pt x="20138" y="6455"/>
                    <a:pt x="21600" y="13655"/>
                    <a:pt x="4387" y="21600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605" name="Connection Line"/>
            <p:cNvSpPr/>
            <p:nvPr/>
          </p:nvSpPr>
          <p:spPr>
            <a:xfrm>
              <a:off x="7134387" y="816472"/>
              <a:ext cx="259875" cy="1678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0" h="21600" fill="norm" stroke="1" extrusionOk="0">
                  <a:moveTo>
                    <a:pt x="14017" y="0"/>
                  </a:moveTo>
                  <a:cubicBezTo>
                    <a:pt x="-5380" y="6989"/>
                    <a:pt x="-4646" y="14189"/>
                    <a:pt x="16220" y="21600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572" name="Line"/>
            <p:cNvSpPr/>
            <p:nvPr/>
          </p:nvSpPr>
          <p:spPr>
            <a:xfrm flipH="1">
              <a:off x="7866252" y="2276865"/>
              <a:ext cx="135014" cy="256949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73" name="Line"/>
            <p:cNvSpPr/>
            <p:nvPr/>
          </p:nvSpPr>
          <p:spPr>
            <a:xfrm flipV="1">
              <a:off x="7266186" y="748399"/>
              <a:ext cx="115025" cy="23911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74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575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576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77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78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79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80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81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82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83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84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586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2587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588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589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590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591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592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593" name="4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594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595" name="Node 5 is not on stack so don’t min with its low-link value."/>
          <p:cNvSpPr txBox="1"/>
          <p:nvPr/>
        </p:nvSpPr>
        <p:spPr>
          <a:xfrm>
            <a:off x="1676810" y="8089900"/>
            <a:ext cx="1023538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rPr u="sng"/>
              <a:t>Node 5 is not on stack</a:t>
            </a:r>
            <a:r>
              <a:t> so don’t min with its low-link value.</a:t>
            </a:r>
          </a:p>
        </p:txBody>
      </p:sp>
      <p:sp>
        <p:nvSpPr>
          <p:cNvPr id="2596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97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98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99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2600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2601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  <p:sp>
        <p:nvSpPr>
          <p:cNvPr id="2602" name="7"/>
          <p:cNvSpPr txBox="1"/>
          <p:nvPr/>
        </p:nvSpPr>
        <p:spPr>
          <a:xfrm>
            <a:off x="34120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7</a:t>
            </a:r>
          </a:p>
        </p:txBody>
      </p:sp>
      <p:sp>
        <p:nvSpPr>
          <p:cNvPr id="2603" name="7"/>
          <p:cNvSpPr/>
          <p:nvPr/>
        </p:nvSpPr>
        <p:spPr>
          <a:xfrm>
            <a:off x="885172" y="5659641"/>
            <a:ext cx="769656" cy="769656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Low-Link Values"/>
          <p:cNvSpPr txBox="1"/>
          <p:nvPr/>
        </p:nvSpPr>
        <p:spPr>
          <a:xfrm>
            <a:off x="449399" y="-115439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07" name="Group"/>
          <p:cNvGrpSpPr/>
          <p:nvPr/>
        </p:nvGrpSpPr>
        <p:grpSpPr>
          <a:xfrm flipH="1">
            <a:off x="1905000" y="3035300"/>
            <a:ext cx="5419300" cy="3156652"/>
            <a:chOff x="0" y="0"/>
            <a:chExt cx="5419299" cy="3156651"/>
          </a:xfrm>
        </p:grpSpPr>
        <p:sp>
          <p:nvSpPr>
            <p:cNvPr id="290" name="1"/>
            <p:cNvSpPr/>
            <p:nvPr/>
          </p:nvSpPr>
          <p:spPr>
            <a:xfrm flipH="1">
              <a:off x="2253395" y="0"/>
              <a:ext cx="719370" cy="71937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91" name="0"/>
            <p:cNvSpPr/>
            <p:nvPr/>
          </p:nvSpPr>
          <p:spPr>
            <a:xfrm flipH="1">
              <a:off x="4675442" y="0"/>
              <a:ext cx="719370" cy="71937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92" name="Circle"/>
            <p:cNvSpPr/>
            <p:nvPr/>
          </p:nvSpPr>
          <p:spPr>
            <a:xfrm flipH="1">
              <a:off x="0" y="0"/>
              <a:ext cx="719370" cy="719370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3" name="Circle"/>
            <p:cNvSpPr/>
            <p:nvPr/>
          </p:nvSpPr>
          <p:spPr>
            <a:xfrm flipH="1">
              <a:off x="2277882" y="2279690"/>
              <a:ext cx="719371" cy="719370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4" name="2"/>
            <p:cNvSpPr/>
            <p:nvPr/>
          </p:nvSpPr>
          <p:spPr>
            <a:xfrm flipH="1">
              <a:off x="4699930" y="2279690"/>
              <a:ext cx="719370" cy="719370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95" name="Circle"/>
            <p:cNvSpPr/>
            <p:nvPr/>
          </p:nvSpPr>
          <p:spPr>
            <a:xfrm flipH="1">
              <a:off x="24487" y="2279690"/>
              <a:ext cx="719370" cy="719370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6" name="Line"/>
            <p:cNvSpPr/>
            <p:nvPr/>
          </p:nvSpPr>
          <p:spPr>
            <a:xfrm flipV="1">
              <a:off x="5059613" y="697623"/>
              <a:ext cx="1" cy="160381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7" name="Line"/>
            <p:cNvSpPr/>
            <p:nvPr/>
          </p:nvSpPr>
          <p:spPr>
            <a:xfrm flipH="1" flipV="1">
              <a:off x="2965495" y="359684"/>
              <a:ext cx="1717217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8" name="Line"/>
            <p:cNvSpPr/>
            <p:nvPr/>
          </p:nvSpPr>
          <p:spPr>
            <a:xfrm>
              <a:off x="2868666" y="641949"/>
              <a:ext cx="1942143" cy="1742742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9" name="Line"/>
            <p:cNvSpPr/>
            <p:nvPr/>
          </p:nvSpPr>
          <p:spPr>
            <a:xfrm flipH="1" flipV="1">
              <a:off x="2972474" y="2647665"/>
              <a:ext cx="1717217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0" name="Line"/>
            <p:cNvSpPr/>
            <p:nvPr/>
          </p:nvSpPr>
          <p:spPr>
            <a:xfrm flipH="1" flipV="1">
              <a:off x="747244" y="360031"/>
              <a:ext cx="150276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1" name="Line"/>
            <p:cNvSpPr/>
            <p:nvPr/>
          </p:nvSpPr>
          <p:spPr>
            <a:xfrm flipH="1">
              <a:off x="384172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2" name="Line"/>
            <p:cNvSpPr/>
            <p:nvPr/>
          </p:nvSpPr>
          <p:spPr>
            <a:xfrm flipH="1">
              <a:off x="2637567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9" name="Connection Line"/>
            <p:cNvSpPr/>
            <p:nvPr/>
          </p:nvSpPr>
          <p:spPr>
            <a:xfrm>
              <a:off x="667896" y="2079050"/>
              <a:ext cx="1663514" cy="292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10" name="Connection Line"/>
            <p:cNvSpPr/>
            <p:nvPr/>
          </p:nvSpPr>
          <p:spPr>
            <a:xfrm>
              <a:off x="685861" y="2883334"/>
              <a:ext cx="1651473" cy="273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05" name="Line"/>
            <p:cNvSpPr/>
            <p:nvPr/>
          </p:nvSpPr>
          <p:spPr>
            <a:xfrm>
              <a:off x="2143856" y="2245240"/>
              <a:ext cx="248012" cy="155382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6" name="Line"/>
            <p:cNvSpPr/>
            <p:nvPr/>
          </p:nvSpPr>
          <p:spPr>
            <a:xfrm flipH="1" flipV="1">
              <a:off x="619691" y="2856766"/>
              <a:ext cx="231164" cy="133139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08" name="The low-link value of a node is the smallest [lowest] node id reachable from that node when doing a DFS (including itself)."/>
          <p:cNvSpPr txBox="1"/>
          <p:nvPr/>
        </p:nvSpPr>
        <p:spPr>
          <a:xfrm>
            <a:off x="57711" y="895350"/>
            <a:ext cx="12889378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</a:t>
            </a:r>
            <a:r>
              <a:rPr b="1"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rPr>
              <a:t>low-link</a:t>
            </a:r>
            <a:r>
              <a:t> value of a node is the smallest [lowest] node id reachable from that node when doing a DFS (including itself).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0" name="Group"/>
          <p:cNvGrpSpPr/>
          <p:nvPr/>
        </p:nvGrpSpPr>
        <p:grpSpPr>
          <a:xfrm flipH="1">
            <a:off x="3070400" y="3266099"/>
            <a:ext cx="8132375" cy="3221402"/>
            <a:chOff x="0" y="0"/>
            <a:chExt cx="8132373" cy="3221401"/>
          </a:xfrm>
        </p:grpSpPr>
        <p:sp>
          <p:nvSpPr>
            <p:cNvPr id="2607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608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609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2610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611" name="7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7</a:t>
              </a:r>
            </a:p>
          </p:txBody>
        </p:sp>
        <p:sp>
          <p:nvSpPr>
            <p:cNvPr id="2612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613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14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48" name="Connection Line"/>
            <p:cNvSpPr/>
            <p:nvPr/>
          </p:nvSpPr>
          <p:spPr>
            <a:xfrm>
              <a:off x="7831690" y="781693"/>
              <a:ext cx="300684" cy="1689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86" h="21600" fill="norm" stroke="1" extrusionOk="0">
                  <a:moveTo>
                    <a:pt x="0" y="0"/>
                  </a:moveTo>
                  <a:cubicBezTo>
                    <a:pt x="20138" y="6455"/>
                    <a:pt x="21600" y="13655"/>
                    <a:pt x="4387" y="21600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649" name="Connection Line"/>
            <p:cNvSpPr/>
            <p:nvPr/>
          </p:nvSpPr>
          <p:spPr>
            <a:xfrm>
              <a:off x="7134387" y="816472"/>
              <a:ext cx="259875" cy="1678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0" h="21600" fill="norm" stroke="1" extrusionOk="0">
                  <a:moveTo>
                    <a:pt x="14017" y="0"/>
                  </a:moveTo>
                  <a:cubicBezTo>
                    <a:pt x="-5380" y="6989"/>
                    <a:pt x="-4646" y="14189"/>
                    <a:pt x="16220" y="21600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617" name="Line"/>
            <p:cNvSpPr/>
            <p:nvPr/>
          </p:nvSpPr>
          <p:spPr>
            <a:xfrm flipH="1">
              <a:off x="7866252" y="2276865"/>
              <a:ext cx="135014" cy="256949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18" name="Line"/>
            <p:cNvSpPr/>
            <p:nvPr/>
          </p:nvSpPr>
          <p:spPr>
            <a:xfrm flipV="1">
              <a:off x="7266186" y="748399"/>
              <a:ext cx="115025" cy="23911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19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620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621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22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23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24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25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26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27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28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29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631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2632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633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634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635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636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637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638" name="4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639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640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41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42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43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2644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2645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  <p:sp>
        <p:nvSpPr>
          <p:cNvPr id="2646" name="7"/>
          <p:cNvSpPr txBox="1"/>
          <p:nvPr/>
        </p:nvSpPr>
        <p:spPr>
          <a:xfrm>
            <a:off x="34120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7</a:t>
            </a:r>
          </a:p>
        </p:txBody>
      </p:sp>
      <p:sp>
        <p:nvSpPr>
          <p:cNvPr id="2647" name="7"/>
          <p:cNvSpPr/>
          <p:nvPr/>
        </p:nvSpPr>
        <p:spPr>
          <a:xfrm>
            <a:off x="885172" y="5659641"/>
            <a:ext cx="769656" cy="769656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4" name="Group"/>
          <p:cNvGrpSpPr/>
          <p:nvPr/>
        </p:nvGrpSpPr>
        <p:grpSpPr>
          <a:xfrm flipH="1">
            <a:off x="3070400" y="3266099"/>
            <a:ext cx="8132375" cy="3221402"/>
            <a:chOff x="0" y="0"/>
            <a:chExt cx="8132373" cy="3221401"/>
          </a:xfrm>
        </p:grpSpPr>
        <p:sp>
          <p:nvSpPr>
            <p:cNvPr id="2651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652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653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2654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655" name="7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7</a:t>
              </a:r>
            </a:p>
          </p:txBody>
        </p:sp>
        <p:sp>
          <p:nvSpPr>
            <p:cNvPr id="2656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657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58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93" name="Connection Line"/>
            <p:cNvSpPr/>
            <p:nvPr/>
          </p:nvSpPr>
          <p:spPr>
            <a:xfrm>
              <a:off x="7831690" y="781693"/>
              <a:ext cx="300684" cy="1689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86" h="21600" fill="norm" stroke="1" extrusionOk="0">
                  <a:moveTo>
                    <a:pt x="0" y="0"/>
                  </a:moveTo>
                  <a:cubicBezTo>
                    <a:pt x="20138" y="6455"/>
                    <a:pt x="21600" y="13655"/>
                    <a:pt x="4387" y="21600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694" name="Connection Line"/>
            <p:cNvSpPr/>
            <p:nvPr/>
          </p:nvSpPr>
          <p:spPr>
            <a:xfrm>
              <a:off x="7134387" y="816472"/>
              <a:ext cx="259875" cy="1678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0" h="21600" fill="norm" stroke="1" extrusionOk="0">
                  <a:moveTo>
                    <a:pt x="14017" y="0"/>
                  </a:moveTo>
                  <a:cubicBezTo>
                    <a:pt x="-5380" y="6989"/>
                    <a:pt x="-4646" y="14189"/>
                    <a:pt x="16220" y="21600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661" name="Line"/>
            <p:cNvSpPr/>
            <p:nvPr/>
          </p:nvSpPr>
          <p:spPr>
            <a:xfrm flipH="1">
              <a:off x="7866252" y="2276865"/>
              <a:ext cx="135014" cy="256949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62" name="Line"/>
            <p:cNvSpPr/>
            <p:nvPr/>
          </p:nvSpPr>
          <p:spPr>
            <a:xfrm flipV="1">
              <a:off x="7266186" y="748399"/>
              <a:ext cx="115025" cy="23911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63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664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665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66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67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68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69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70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71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72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73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675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2676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677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678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679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680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681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682" name="4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683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684" name="3"/>
          <p:cNvSpPr txBox="1"/>
          <p:nvPr/>
        </p:nvSpPr>
        <p:spPr>
          <a:xfrm>
            <a:off x="34120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685" name="7"/>
          <p:cNvSpPr/>
          <p:nvPr/>
        </p:nvSpPr>
        <p:spPr>
          <a:xfrm>
            <a:off x="885172" y="5659641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2686" name="lowlink[6] = min(lowlink[6], lowlink[3])…"/>
          <p:cNvSpPr txBox="1"/>
          <p:nvPr/>
        </p:nvSpPr>
        <p:spPr>
          <a:xfrm>
            <a:off x="736897" y="8235950"/>
            <a:ext cx="11124606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lowlink[6] = min(lowlink[6], lowlink[3])</a:t>
            </a:r>
          </a:p>
          <a:p>
            <a:pPr algn="l"/>
            <a:r>
              <a:t>           = 3</a:t>
            </a:r>
          </a:p>
        </p:txBody>
      </p:sp>
      <p:sp>
        <p:nvSpPr>
          <p:cNvPr id="2687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88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89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90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2691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2692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9" name="Group"/>
          <p:cNvGrpSpPr/>
          <p:nvPr/>
        </p:nvGrpSpPr>
        <p:grpSpPr>
          <a:xfrm flipH="1">
            <a:off x="3070400" y="3266099"/>
            <a:ext cx="8132375" cy="3221402"/>
            <a:chOff x="0" y="0"/>
            <a:chExt cx="8132373" cy="3221401"/>
          </a:xfrm>
        </p:grpSpPr>
        <p:sp>
          <p:nvSpPr>
            <p:cNvPr id="2696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697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698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2699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700" name="7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7</a:t>
              </a:r>
            </a:p>
          </p:txBody>
        </p:sp>
        <p:sp>
          <p:nvSpPr>
            <p:cNvPr id="2701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702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03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37" name="Connection Line"/>
            <p:cNvSpPr/>
            <p:nvPr/>
          </p:nvSpPr>
          <p:spPr>
            <a:xfrm>
              <a:off x="7831690" y="781693"/>
              <a:ext cx="300684" cy="1689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86" h="21600" fill="norm" stroke="1" extrusionOk="0">
                  <a:moveTo>
                    <a:pt x="0" y="0"/>
                  </a:moveTo>
                  <a:cubicBezTo>
                    <a:pt x="20138" y="6455"/>
                    <a:pt x="21600" y="13655"/>
                    <a:pt x="4387" y="21600"/>
                  </a:cubicBezTo>
                </a:path>
              </a:pathLst>
            </a:cu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738" name="Connection Line"/>
            <p:cNvSpPr/>
            <p:nvPr/>
          </p:nvSpPr>
          <p:spPr>
            <a:xfrm>
              <a:off x="7134387" y="816472"/>
              <a:ext cx="259875" cy="1678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0" h="21600" fill="norm" stroke="1" extrusionOk="0">
                  <a:moveTo>
                    <a:pt x="14017" y="0"/>
                  </a:moveTo>
                  <a:cubicBezTo>
                    <a:pt x="-5380" y="6989"/>
                    <a:pt x="-4646" y="14189"/>
                    <a:pt x="16220" y="21600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706" name="Line"/>
            <p:cNvSpPr/>
            <p:nvPr/>
          </p:nvSpPr>
          <p:spPr>
            <a:xfrm flipH="1">
              <a:off x="7866252" y="2276865"/>
              <a:ext cx="135014" cy="256949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07" name="Line"/>
            <p:cNvSpPr/>
            <p:nvPr/>
          </p:nvSpPr>
          <p:spPr>
            <a:xfrm flipV="1">
              <a:off x="7266186" y="748399"/>
              <a:ext cx="115025" cy="23911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08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709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710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11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12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13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14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15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16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17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18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720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2721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722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723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724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725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726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727" name="4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728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729" name="3"/>
          <p:cNvSpPr txBox="1"/>
          <p:nvPr/>
        </p:nvSpPr>
        <p:spPr>
          <a:xfrm>
            <a:off x="34120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730" name="7"/>
          <p:cNvSpPr/>
          <p:nvPr/>
        </p:nvSpPr>
        <p:spPr>
          <a:xfrm>
            <a:off x="885172" y="5659641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2731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32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33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34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2735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2736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3" name="Group"/>
          <p:cNvGrpSpPr/>
          <p:nvPr/>
        </p:nvGrpSpPr>
        <p:grpSpPr>
          <a:xfrm flipH="1">
            <a:off x="3070400" y="3266099"/>
            <a:ext cx="8132375" cy="3221402"/>
            <a:chOff x="0" y="0"/>
            <a:chExt cx="8132373" cy="3221401"/>
          </a:xfrm>
        </p:grpSpPr>
        <p:sp>
          <p:nvSpPr>
            <p:cNvPr id="2740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741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742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2743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744" name="7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7</a:t>
              </a:r>
            </a:p>
          </p:txBody>
        </p:sp>
        <p:sp>
          <p:nvSpPr>
            <p:cNvPr id="2745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746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47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82" name="Connection Line"/>
            <p:cNvSpPr/>
            <p:nvPr/>
          </p:nvSpPr>
          <p:spPr>
            <a:xfrm>
              <a:off x="7831690" y="781693"/>
              <a:ext cx="300684" cy="1689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86" h="21600" fill="norm" stroke="1" extrusionOk="0">
                  <a:moveTo>
                    <a:pt x="0" y="0"/>
                  </a:moveTo>
                  <a:cubicBezTo>
                    <a:pt x="20138" y="6455"/>
                    <a:pt x="21600" y="13655"/>
                    <a:pt x="4387" y="21600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783" name="Connection Line"/>
            <p:cNvSpPr/>
            <p:nvPr/>
          </p:nvSpPr>
          <p:spPr>
            <a:xfrm>
              <a:off x="7134387" y="816472"/>
              <a:ext cx="259875" cy="1678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0" h="21600" fill="norm" stroke="1" extrusionOk="0">
                  <a:moveTo>
                    <a:pt x="14017" y="0"/>
                  </a:moveTo>
                  <a:cubicBezTo>
                    <a:pt x="-5380" y="6989"/>
                    <a:pt x="-4646" y="14189"/>
                    <a:pt x="16220" y="21600"/>
                  </a:cubicBezTo>
                </a:path>
              </a:pathLst>
            </a:custGeom>
            <a:noFill/>
            <a:ln w="635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750" name="Line"/>
            <p:cNvSpPr/>
            <p:nvPr/>
          </p:nvSpPr>
          <p:spPr>
            <a:xfrm flipH="1">
              <a:off x="7866252" y="2276865"/>
              <a:ext cx="135014" cy="256949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51" name="Line"/>
            <p:cNvSpPr/>
            <p:nvPr/>
          </p:nvSpPr>
          <p:spPr>
            <a:xfrm flipV="1">
              <a:off x="7266186" y="748399"/>
              <a:ext cx="115025" cy="23911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52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753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754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55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56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57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58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59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60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61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62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764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2765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766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767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768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769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770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771" name="4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772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773" name="3"/>
          <p:cNvSpPr txBox="1"/>
          <p:nvPr/>
        </p:nvSpPr>
        <p:spPr>
          <a:xfrm>
            <a:off x="34120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774" name="lowlink[3] = min(lowlink[3], lowlink[6])…"/>
          <p:cNvSpPr txBox="1"/>
          <p:nvPr/>
        </p:nvSpPr>
        <p:spPr>
          <a:xfrm>
            <a:off x="736897" y="8235950"/>
            <a:ext cx="11124606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lowlink[3] = min(lowlink[3], lowlink[6])</a:t>
            </a:r>
          </a:p>
          <a:p>
            <a:pPr algn="l"/>
            <a:r>
              <a:t>           = 3</a:t>
            </a:r>
          </a:p>
        </p:txBody>
      </p:sp>
      <p:sp>
        <p:nvSpPr>
          <p:cNvPr id="2775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76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77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78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2779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2780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  <p:sp>
        <p:nvSpPr>
          <p:cNvPr id="2781" name="7"/>
          <p:cNvSpPr/>
          <p:nvPr/>
        </p:nvSpPr>
        <p:spPr>
          <a:xfrm>
            <a:off x="885172" y="5659641"/>
            <a:ext cx="769656" cy="769656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8" name="Group"/>
          <p:cNvGrpSpPr/>
          <p:nvPr/>
        </p:nvGrpSpPr>
        <p:grpSpPr>
          <a:xfrm flipH="1">
            <a:off x="3070400" y="3266099"/>
            <a:ext cx="8132375" cy="3221402"/>
            <a:chOff x="0" y="0"/>
            <a:chExt cx="8132373" cy="3221401"/>
          </a:xfrm>
        </p:grpSpPr>
        <p:sp>
          <p:nvSpPr>
            <p:cNvPr id="2785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786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787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2788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789" name="7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7</a:t>
              </a:r>
            </a:p>
          </p:txBody>
        </p:sp>
        <p:sp>
          <p:nvSpPr>
            <p:cNvPr id="2790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791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92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27" name="Connection Line"/>
            <p:cNvSpPr/>
            <p:nvPr/>
          </p:nvSpPr>
          <p:spPr>
            <a:xfrm>
              <a:off x="7831690" y="781693"/>
              <a:ext cx="300684" cy="1689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86" h="21600" fill="norm" stroke="1" extrusionOk="0">
                  <a:moveTo>
                    <a:pt x="0" y="0"/>
                  </a:moveTo>
                  <a:cubicBezTo>
                    <a:pt x="20138" y="6455"/>
                    <a:pt x="21600" y="13655"/>
                    <a:pt x="4387" y="21600"/>
                  </a:cubicBezTo>
                </a:path>
              </a:pathLst>
            </a:custGeom>
            <a:noFill/>
            <a:ln w="63500" cap="flat">
              <a:solidFill>
                <a:srgbClr val="62C14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828" name="Connection Line"/>
            <p:cNvSpPr/>
            <p:nvPr/>
          </p:nvSpPr>
          <p:spPr>
            <a:xfrm>
              <a:off x="7134387" y="816472"/>
              <a:ext cx="259875" cy="1678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0" h="21600" fill="norm" stroke="1" extrusionOk="0">
                  <a:moveTo>
                    <a:pt x="14017" y="0"/>
                  </a:moveTo>
                  <a:cubicBezTo>
                    <a:pt x="-5380" y="6989"/>
                    <a:pt x="-4646" y="14189"/>
                    <a:pt x="16220" y="21600"/>
                  </a:cubicBezTo>
                </a:path>
              </a:pathLst>
            </a:custGeom>
            <a:noFill/>
            <a:ln w="63500" cap="flat">
              <a:solidFill>
                <a:srgbClr val="62C14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795" name="Line"/>
            <p:cNvSpPr/>
            <p:nvPr/>
          </p:nvSpPr>
          <p:spPr>
            <a:xfrm flipH="1">
              <a:off x="7866252" y="2276865"/>
              <a:ext cx="135014" cy="256949"/>
            </a:xfrm>
            <a:prstGeom prst="line">
              <a:avLst/>
            </a:prstGeom>
            <a:noFill/>
            <a:ln w="63500" cap="flat">
              <a:solidFill>
                <a:srgbClr val="62C14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96" name="Line"/>
            <p:cNvSpPr/>
            <p:nvPr/>
          </p:nvSpPr>
          <p:spPr>
            <a:xfrm flipV="1">
              <a:off x="7266186" y="748399"/>
              <a:ext cx="115025" cy="239116"/>
            </a:xfrm>
            <a:prstGeom prst="line">
              <a:avLst/>
            </a:prstGeom>
            <a:noFill/>
            <a:ln w="63500" cap="flat">
              <a:solidFill>
                <a:srgbClr val="62C14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97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798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799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00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01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02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03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04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05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06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07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809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2810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811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812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813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814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815" name="4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816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817" name="7"/>
          <p:cNvSpPr/>
          <p:nvPr/>
        </p:nvSpPr>
        <p:spPr>
          <a:xfrm>
            <a:off x="885172" y="5659641"/>
            <a:ext cx="769656" cy="76965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2818" name="When a completed SCC is found (current node has visited all its neighbours and its lowlink  value equals its id) pop off all associated nodes off the stack."/>
          <p:cNvSpPr txBox="1"/>
          <p:nvPr/>
        </p:nvSpPr>
        <p:spPr>
          <a:xfrm>
            <a:off x="63500" y="7514758"/>
            <a:ext cx="1305560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When a completed SCC is found (current node has visited all its neighbours and its lowlink  value equals its id) pop off all associated nodes off the stack.</a:t>
            </a:r>
          </a:p>
        </p:txBody>
      </p:sp>
      <p:sp>
        <p:nvSpPr>
          <p:cNvPr id="2819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714503"/>
                    <a:satOff val="27357"/>
                    <a:lumOff val="39874"/>
                  </a:schemeClr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820" name="3"/>
          <p:cNvSpPr txBox="1"/>
          <p:nvPr/>
        </p:nvSpPr>
        <p:spPr>
          <a:xfrm>
            <a:off x="34120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714503"/>
                    <a:satOff val="27357"/>
                    <a:lumOff val="39874"/>
                  </a:schemeClr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821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22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23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24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2825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2826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3" name="Group"/>
          <p:cNvGrpSpPr/>
          <p:nvPr/>
        </p:nvGrpSpPr>
        <p:grpSpPr>
          <a:xfrm flipH="1">
            <a:off x="3070400" y="3266099"/>
            <a:ext cx="8132375" cy="3221402"/>
            <a:chOff x="0" y="0"/>
            <a:chExt cx="8132373" cy="3221401"/>
          </a:xfrm>
        </p:grpSpPr>
        <p:sp>
          <p:nvSpPr>
            <p:cNvPr id="2830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831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832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2833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834" name="7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7</a:t>
              </a:r>
            </a:p>
          </p:txBody>
        </p:sp>
        <p:sp>
          <p:nvSpPr>
            <p:cNvPr id="2835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836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37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71" name="Connection Line"/>
            <p:cNvSpPr/>
            <p:nvPr/>
          </p:nvSpPr>
          <p:spPr>
            <a:xfrm>
              <a:off x="7831690" y="781693"/>
              <a:ext cx="300684" cy="1689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86" h="21600" fill="norm" stroke="1" extrusionOk="0">
                  <a:moveTo>
                    <a:pt x="0" y="0"/>
                  </a:moveTo>
                  <a:cubicBezTo>
                    <a:pt x="20138" y="6455"/>
                    <a:pt x="21600" y="13655"/>
                    <a:pt x="4387" y="21600"/>
                  </a:cubicBezTo>
                </a:path>
              </a:pathLst>
            </a:custGeom>
            <a:noFill/>
            <a:ln w="63500" cap="flat">
              <a:solidFill>
                <a:srgbClr val="62C14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872" name="Connection Line"/>
            <p:cNvSpPr/>
            <p:nvPr/>
          </p:nvSpPr>
          <p:spPr>
            <a:xfrm>
              <a:off x="7134387" y="816472"/>
              <a:ext cx="259875" cy="1678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0" h="21600" fill="norm" stroke="1" extrusionOk="0">
                  <a:moveTo>
                    <a:pt x="14017" y="0"/>
                  </a:moveTo>
                  <a:cubicBezTo>
                    <a:pt x="-5380" y="6989"/>
                    <a:pt x="-4646" y="14189"/>
                    <a:pt x="16220" y="21600"/>
                  </a:cubicBezTo>
                </a:path>
              </a:pathLst>
            </a:custGeom>
            <a:noFill/>
            <a:ln w="63500" cap="flat">
              <a:solidFill>
                <a:srgbClr val="62C14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840" name="Line"/>
            <p:cNvSpPr/>
            <p:nvPr/>
          </p:nvSpPr>
          <p:spPr>
            <a:xfrm flipH="1">
              <a:off x="7866252" y="2276865"/>
              <a:ext cx="135014" cy="256949"/>
            </a:xfrm>
            <a:prstGeom prst="line">
              <a:avLst/>
            </a:prstGeom>
            <a:noFill/>
            <a:ln w="63500" cap="flat">
              <a:solidFill>
                <a:srgbClr val="62C14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41" name="Line"/>
            <p:cNvSpPr/>
            <p:nvPr/>
          </p:nvSpPr>
          <p:spPr>
            <a:xfrm flipV="1">
              <a:off x="7266186" y="748399"/>
              <a:ext cx="115025" cy="239116"/>
            </a:xfrm>
            <a:prstGeom prst="line">
              <a:avLst/>
            </a:prstGeom>
            <a:noFill/>
            <a:ln w="63500" cap="flat">
              <a:solidFill>
                <a:srgbClr val="62C14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42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843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844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45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46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47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48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49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50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51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52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854" name="Stack"/>
          <p:cNvSpPr txBox="1"/>
          <p:nvPr/>
        </p:nvSpPr>
        <p:spPr>
          <a:xfrm>
            <a:off x="524705" y="2397366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  <p:sp>
        <p:nvSpPr>
          <p:cNvPr id="2855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856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857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858" name="3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859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860" name="4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861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862" name="When a completed SCC is found (current node has visited all its neighbours and its lowlink  value equals its id) pop off all associated nodes off the stack."/>
          <p:cNvSpPr txBox="1"/>
          <p:nvPr/>
        </p:nvSpPr>
        <p:spPr>
          <a:xfrm>
            <a:off x="63500" y="7514758"/>
            <a:ext cx="1305560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When a completed SCC is found (current node has visited all its neighbours and its lowlink  value equals its id) pop off all associated nodes off the stack.</a:t>
            </a:r>
          </a:p>
        </p:txBody>
      </p:sp>
      <p:sp>
        <p:nvSpPr>
          <p:cNvPr id="2863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714503"/>
                    <a:satOff val="27357"/>
                    <a:lumOff val="39874"/>
                  </a:schemeClr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864" name="3"/>
          <p:cNvSpPr txBox="1"/>
          <p:nvPr/>
        </p:nvSpPr>
        <p:spPr>
          <a:xfrm>
            <a:off x="34120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714503"/>
                    <a:satOff val="27357"/>
                    <a:lumOff val="39874"/>
                  </a:schemeClr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865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66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67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68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2869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2870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" name="Group"/>
          <p:cNvGrpSpPr/>
          <p:nvPr/>
        </p:nvGrpSpPr>
        <p:grpSpPr>
          <a:xfrm flipH="1">
            <a:off x="3070400" y="3266099"/>
            <a:ext cx="8132375" cy="3221402"/>
            <a:chOff x="0" y="0"/>
            <a:chExt cx="8132373" cy="3221401"/>
          </a:xfrm>
        </p:grpSpPr>
        <p:sp>
          <p:nvSpPr>
            <p:cNvPr id="2874" name="4"/>
            <p:cNvSpPr/>
            <p:nvPr/>
          </p:nvSpPr>
          <p:spPr>
            <a:xfrm flipH="1">
              <a:off x="4821827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875" name="3"/>
            <p:cNvSpPr/>
            <p:nvPr/>
          </p:nvSpPr>
          <p:spPr>
            <a:xfrm flipH="1">
              <a:off x="7222681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876" name="6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2877" name="5"/>
            <p:cNvSpPr/>
            <p:nvPr/>
          </p:nvSpPr>
          <p:spPr>
            <a:xfrm flipH="1">
              <a:off x="4848025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878" name="7"/>
            <p:cNvSpPr/>
            <p:nvPr/>
          </p:nvSpPr>
          <p:spPr>
            <a:xfrm flipH="1">
              <a:off x="7248880" y="24517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7</a:t>
              </a:r>
            </a:p>
          </p:txBody>
        </p:sp>
        <p:sp>
          <p:nvSpPr>
            <p:cNvPr id="2879" name="0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880" name="Line"/>
            <p:cNvSpPr/>
            <p:nvPr/>
          </p:nvSpPr>
          <p:spPr>
            <a:xfrm>
              <a:off x="3210391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81" name="Line"/>
            <p:cNvSpPr/>
            <p:nvPr/>
          </p:nvSpPr>
          <p:spPr>
            <a:xfrm>
              <a:off x="674237" y="675204"/>
              <a:ext cx="1880744" cy="1880744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15" name="Connection Line"/>
            <p:cNvSpPr/>
            <p:nvPr/>
          </p:nvSpPr>
          <p:spPr>
            <a:xfrm>
              <a:off x="7831690" y="781693"/>
              <a:ext cx="300684" cy="1689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86" h="21600" fill="norm" stroke="1" extrusionOk="0">
                  <a:moveTo>
                    <a:pt x="0" y="0"/>
                  </a:moveTo>
                  <a:cubicBezTo>
                    <a:pt x="20138" y="6455"/>
                    <a:pt x="21600" y="13655"/>
                    <a:pt x="4387" y="21600"/>
                  </a:cubicBezTo>
                </a:path>
              </a:pathLst>
            </a:custGeom>
            <a:noFill/>
            <a:ln w="63500" cap="flat">
              <a:solidFill>
                <a:srgbClr val="62C14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916" name="Connection Line"/>
            <p:cNvSpPr/>
            <p:nvPr/>
          </p:nvSpPr>
          <p:spPr>
            <a:xfrm>
              <a:off x="7134387" y="816472"/>
              <a:ext cx="259875" cy="1678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20" h="21600" fill="norm" stroke="1" extrusionOk="0">
                  <a:moveTo>
                    <a:pt x="14017" y="0"/>
                  </a:moveTo>
                  <a:cubicBezTo>
                    <a:pt x="-5380" y="6989"/>
                    <a:pt x="-4646" y="14189"/>
                    <a:pt x="16220" y="21600"/>
                  </a:cubicBezTo>
                </a:path>
              </a:pathLst>
            </a:custGeom>
            <a:noFill/>
            <a:ln w="63500" cap="flat">
              <a:solidFill>
                <a:srgbClr val="62C14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884" name="Line"/>
            <p:cNvSpPr/>
            <p:nvPr/>
          </p:nvSpPr>
          <p:spPr>
            <a:xfrm flipH="1">
              <a:off x="7866252" y="2276865"/>
              <a:ext cx="135014" cy="256949"/>
            </a:xfrm>
            <a:prstGeom prst="line">
              <a:avLst/>
            </a:prstGeom>
            <a:noFill/>
            <a:ln w="63500" cap="flat">
              <a:solidFill>
                <a:srgbClr val="62C14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85" name="Line"/>
            <p:cNvSpPr/>
            <p:nvPr/>
          </p:nvSpPr>
          <p:spPr>
            <a:xfrm flipV="1">
              <a:off x="7266186" y="748399"/>
              <a:ext cx="115025" cy="239116"/>
            </a:xfrm>
            <a:prstGeom prst="line">
              <a:avLst/>
            </a:prstGeom>
            <a:noFill/>
            <a:ln w="63500" cap="flat">
              <a:solidFill>
                <a:srgbClr val="62C14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86" name="2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887" name="1"/>
            <p:cNvSpPr/>
            <p:nvPr/>
          </p:nvSpPr>
          <p:spPr>
            <a:xfrm flipH="1">
              <a:off x="0" y="2439046"/>
              <a:ext cx="769655" cy="769656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888" name="Line"/>
            <p:cNvSpPr/>
            <p:nvPr/>
          </p:nvSpPr>
          <p:spPr>
            <a:xfrm flipH="1" flipV="1">
              <a:off x="787362" y="2823874"/>
              <a:ext cx="1632044" cy="1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89" name="Line"/>
            <p:cNvSpPr/>
            <p:nvPr/>
          </p:nvSpPr>
          <p:spPr>
            <a:xfrm flipV="1">
              <a:off x="384827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EA483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90" name="Line"/>
            <p:cNvSpPr/>
            <p:nvPr/>
          </p:nvSpPr>
          <p:spPr>
            <a:xfrm flipH="1">
              <a:off x="28088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91" name="Line"/>
            <p:cNvSpPr/>
            <p:nvPr/>
          </p:nvSpPr>
          <p:spPr>
            <a:xfrm flipH="1" flipV="1">
              <a:off x="3064241" y="699724"/>
              <a:ext cx="1855180" cy="1859645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92" name="Line"/>
            <p:cNvSpPr/>
            <p:nvPr/>
          </p:nvSpPr>
          <p:spPr>
            <a:xfrm flipH="1" flipV="1">
              <a:off x="779875" y="384827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93" name="Line"/>
            <p:cNvSpPr/>
            <p:nvPr/>
          </p:nvSpPr>
          <p:spPr>
            <a:xfrm flipH="1" flipV="1">
              <a:off x="3226789" y="2823503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94" name="Line"/>
            <p:cNvSpPr/>
            <p:nvPr/>
          </p:nvSpPr>
          <p:spPr>
            <a:xfrm flipH="1" flipV="1">
              <a:off x="5632673" y="2823874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95" name="Line"/>
            <p:cNvSpPr/>
            <p:nvPr/>
          </p:nvSpPr>
          <p:spPr>
            <a:xfrm>
              <a:off x="5232853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chemeClr val="accent6">
                  <a:hueOff val="-297323"/>
                  <a:satOff val="50343"/>
                  <a:lumOff val="2566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96" name="Line"/>
            <p:cNvSpPr/>
            <p:nvPr/>
          </p:nvSpPr>
          <p:spPr>
            <a:xfrm flipH="1" flipV="1">
              <a:off x="5609404" y="385198"/>
              <a:ext cx="1601216" cy="1"/>
            </a:xfrm>
            <a:prstGeom prst="line">
              <a:avLst/>
            </a:prstGeom>
            <a:noFill/>
            <a:ln w="635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898" name="0"/>
          <p:cNvSpPr txBox="1"/>
          <p:nvPr/>
        </p:nvSpPr>
        <p:spPr>
          <a:xfrm>
            <a:off x="81745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899" name="0"/>
          <p:cNvSpPr txBox="1"/>
          <p:nvPr/>
        </p:nvSpPr>
        <p:spPr>
          <a:xfrm>
            <a:off x="106256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900" name="0"/>
          <p:cNvSpPr txBox="1"/>
          <p:nvPr/>
        </p:nvSpPr>
        <p:spPr>
          <a:xfrm>
            <a:off x="106256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901" name="3"/>
          <p:cNvSpPr txBox="1"/>
          <p:nvPr/>
        </p:nvSpPr>
        <p:spPr>
          <a:xfrm>
            <a:off x="34120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714503"/>
                    <a:satOff val="27357"/>
                    <a:lumOff val="39874"/>
                  </a:schemeClr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902" name="4"/>
          <p:cNvSpPr txBox="1"/>
          <p:nvPr/>
        </p:nvSpPr>
        <p:spPr>
          <a:xfrm>
            <a:off x="58123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903" name="4"/>
          <p:cNvSpPr txBox="1"/>
          <p:nvPr/>
        </p:nvSpPr>
        <p:spPr>
          <a:xfrm>
            <a:off x="58123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904" name="4"/>
          <p:cNvSpPr txBox="1"/>
          <p:nvPr/>
        </p:nvSpPr>
        <p:spPr>
          <a:xfrm>
            <a:off x="8174521" y="26860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905" name="3"/>
          <p:cNvSpPr txBox="1"/>
          <p:nvPr/>
        </p:nvSpPr>
        <p:spPr>
          <a:xfrm>
            <a:off x="3412021" y="64579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714503"/>
                    <a:satOff val="27357"/>
                    <a:lumOff val="39874"/>
                  </a:schemeClr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906" name="Shape"/>
          <p:cNvSpPr/>
          <p:nvPr/>
        </p:nvSpPr>
        <p:spPr>
          <a:xfrm>
            <a:off x="2891908" y="2646015"/>
            <a:ext cx="1515849" cy="4513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704" y="0"/>
                </a:moveTo>
                <a:lnTo>
                  <a:pt x="4145" y="48"/>
                </a:lnTo>
                <a:lnTo>
                  <a:pt x="0" y="3974"/>
                </a:lnTo>
                <a:lnTo>
                  <a:pt x="236" y="17590"/>
                </a:lnTo>
                <a:lnTo>
                  <a:pt x="3079" y="20108"/>
                </a:lnTo>
                <a:lnTo>
                  <a:pt x="12027" y="21600"/>
                </a:lnTo>
                <a:lnTo>
                  <a:pt x="18341" y="20375"/>
                </a:lnTo>
                <a:lnTo>
                  <a:pt x="21600" y="9596"/>
                </a:lnTo>
                <a:lnTo>
                  <a:pt x="15704" y="0"/>
                </a:lnTo>
                <a:close/>
              </a:path>
            </a:pathLst>
          </a:custGeom>
          <a:ln w="50800">
            <a:solidFill>
              <a:schemeClr val="accent3">
                <a:hueOff val="-714503"/>
                <a:satOff val="27357"/>
                <a:lumOff val="3987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907" name="Shape"/>
          <p:cNvSpPr/>
          <p:nvPr/>
        </p:nvSpPr>
        <p:spPr>
          <a:xfrm>
            <a:off x="5391426" y="2573618"/>
            <a:ext cx="3542359" cy="4479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85" y="0"/>
                </a:moveTo>
                <a:lnTo>
                  <a:pt x="27" y="2469"/>
                </a:lnTo>
                <a:lnTo>
                  <a:pt x="0" y="19648"/>
                </a:lnTo>
                <a:lnTo>
                  <a:pt x="1529" y="21491"/>
                </a:lnTo>
                <a:lnTo>
                  <a:pt x="5233" y="21600"/>
                </a:lnTo>
                <a:lnTo>
                  <a:pt x="21397" y="6226"/>
                </a:lnTo>
                <a:lnTo>
                  <a:pt x="21600" y="2412"/>
                </a:lnTo>
                <a:lnTo>
                  <a:pt x="19164" y="171"/>
                </a:lnTo>
                <a:lnTo>
                  <a:pt x="4385" y="0"/>
                </a:lnTo>
                <a:close/>
              </a:path>
            </a:pathLst>
          </a:custGeom>
          <a:ln w="50800">
            <a:solidFill>
              <a:schemeClr val="accent6">
                <a:hueOff val="-297323"/>
                <a:satOff val="50343"/>
                <a:lumOff val="256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908" name="Shape"/>
          <p:cNvSpPr/>
          <p:nvPr/>
        </p:nvSpPr>
        <p:spPr>
          <a:xfrm>
            <a:off x="7529413" y="2613981"/>
            <a:ext cx="3828904" cy="4371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695"/>
                </a:moveTo>
                <a:lnTo>
                  <a:pt x="2854" y="21447"/>
                </a:lnTo>
                <a:lnTo>
                  <a:pt x="19432" y="21600"/>
                </a:lnTo>
                <a:lnTo>
                  <a:pt x="21498" y="19662"/>
                </a:lnTo>
                <a:lnTo>
                  <a:pt x="21600" y="1776"/>
                </a:lnTo>
                <a:lnTo>
                  <a:pt x="17837" y="0"/>
                </a:lnTo>
                <a:lnTo>
                  <a:pt x="0" y="17695"/>
                </a:lnTo>
                <a:close/>
              </a:path>
            </a:pathLst>
          </a:custGeom>
          <a:ln w="50800">
            <a:solidFill>
              <a:schemeClr val="accent5">
                <a:hueOff val="225206"/>
                <a:satOff val="23568"/>
                <a:lumOff val="3816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909" name="Circle"/>
          <p:cNvSpPr/>
          <p:nvPr/>
        </p:nvSpPr>
        <p:spPr>
          <a:xfrm>
            <a:off x="536029" y="730250"/>
            <a:ext cx="622301" cy="622300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10" name="Circle"/>
          <p:cNvSpPr/>
          <p:nvPr/>
        </p:nvSpPr>
        <p:spPr>
          <a:xfrm>
            <a:off x="4567107" y="730250"/>
            <a:ext cx="622301" cy="622300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11" name="Circle"/>
          <p:cNvSpPr/>
          <p:nvPr/>
        </p:nvSpPr>
        <p:spPr>
          <a:xfrm>
            <a:off x="8972767" y="730250"/>
            <a:ext cx="622301" cy="622300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12" name="Unvisited"/>
          <p:cNvSpPr txBox="1"/>
          <p:nvPr/>
        </p:nvSpPr>
        <p:spPr>
          <a:xfrm>
            <a:off x="1170619" y="730249"/>
            <a:ext cx="25916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Unvisited</a:t>
            </a:r>
          </a:p>
        </p:txBody>
      </p:sp>
      <p:sp>
        <p:nvSpPr>
          <p:cNvPr id="2913" name="Visiting…"/>
          <p:cNvSpPr txBox="1"/>
          <p:nvPr/>
        </p:nvSpPr>
        <p:spPr>
          <a:xfrm>
            <a:off x="5015545" y="469900"/>
            <a:ext cx="3152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Visiting</a:t>
            </a:r>
          </a:p>
          <a:p>
            <a:pPr/>
            <a:r>
              <a:t> neighbours</a:t>
            </a:r>
          </a:p>
        </p:txBody>
      </p:sp>
      <p:sp>
        <p:nvSpPr>
          <p:cNvPr id="2914" name="Visited all…"/>
          <p:cNvSpPr txBox="1"/>
          <p:nvPr/>
        </p:nvSpPr>
        <p:spPr>
          <a:xfrm>
            <a:off x="9612045" y="469900"/>
            <a:ext cx="314213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Visited all</a:t>
            </a:r>
          </a:p>
          <a:p>
            <a:pPr/>
            <a:r>
              <a:t>neighbours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UNVISITED = -1…"/>
          <p:cNvSpPr txBox="1"/>
          <p:nvPr/>
        </p:nvSpPr>
        <p:spPr>
          <a:xfrm>
            <a:off x="154717" y="120650"/>
            <a:ext cx="12477956" cy="951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300"/>
            </a:pP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 = -1</a:t>
            </a:r>
          </a:p>
          <a:p>
            <a:pPr algn="l">
              <a:defRPr sz="3300"/>
            </a:pPr>
            <a:r>
              <a:t>n = number of nodes in graph</a:t>
            </a:r>
          </a:p>
          <a:p>
            <a:pPr algn="l">
              <a:defRPr sz="3300"/>
            </a:pPr>
            <a:r>
              <a:t>g = adjacency list with directed edges</a:t>
            </a:r>
          </a:p>
          <a:p>
            <a:pPr algn="l">
              <a:defRPr sz="3300"/>
            </a:pPr>
          </a:p>
          <a:p>
            <a:pPr algn="l">
              <a:defRPr sz="3300"/>
            </a:pPr>
            <a:r>
              <a:t>id = 0      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Used to give each node an id</a:t>
            </a:r>
            <a:endParaRPr>
              <a:solidFill>
                <a:schemeClr val="accent1">
                  <a:hueOff val="-242908"/>
                  <a:lumOff val="13873"/>
                </a:schemeClr>
              </a:solidFill>
            </a:endParaRPr>
          </a:p>
          <a:p>
            <a:pPr algn="l">
              <a:defRPr sz="3300"/>
            </a:pPr>
            <a:r>
              <a:t>sccCount = 0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Used to count number of SCCs found</a:t>
            </a:r>
            <a:endParaRPr>
              <a:solidFill>
                <a:schemeClr val="accent1">
                  <a:hueOff val="-242908"/>
                  <a:lumOff val="13873"/>
                </a:schemeClr>
              </a:solidFill>
            </a:endParaRPr>
          </a:p>
          <a:p>
            <a:pPr algn="l">
              <a:defRPr sz="3300"/>
            </a:pPr>
          </a:p>
          <a:p>
            <a:pPr algn="l">
              <a:defRPr sz="33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# Index </a:t>
            </a:r>
            <a:r>
              <a:rPr i="1"/>
              <a:t>i</a:t>
            </a:r>
            <a:r>
              <a:t> in these arrays represents node i</a:t>
            </a:r>
          </a:p>
          <a:p>
            <a:pPr algn="l">
              <a:defRPr sz="3300"/>
            </a:pPr>
            <a:r>
              <a:t>ids = [0, 0, … 0, 0]              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Length n</a:t>
            </a:r>
          </a:p>
          <a:p>
            <a:pPr algn="l">
              <a:defRPr sz="3300"/>
            </a:pPr>
            <a:r>
              <a:t>low = [0, 0, … 0, 0]              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Length n</a:t>
            </a:r>
          </a:p>
          <a:p>
            <a:pPr algn="l">
              <a:defRPr sz="3300"/>
            </a:pPr>
            <a:r>
              <a:t>onStack = [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  <a:r>
              <a:t>,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  <a:r>
              <a:t>, …,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  <a:r>
              <a:t>]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Length n</a:t>
            </a:r>
          </a:p>
          <a:p>
            <a:pPr algn="l">
              <a:defRPr sz="3300"/>
            </a:pPr>
            <a:r>
              <a:t>stack = an empty stack data structure</a:t>
            </a:r>
          </a:p>
          <a:p>
            <a:pPr algn="l">
              <a:defRPr sz="3300"/>
            </a:pPr>
          </a:p>
          <a:p>
            <a:pPr algn="l">
              <a:defRPr sz="3300"/>
            </a:pP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function</a:t>
            </a:r>
            <a:r>
              <a:t> findSccs():</a:t>
            </a:r>
          </a:p>
          <a:p>
            <a:pPr algn="l">
              <a:defRPr sz="33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(i = 0; i &lt; n; i++): ids[i] 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</a:p>
          <a:p>
            <a:pPr algn="l">
              <a:defRPr sz="33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(i = 0; i &lt; n; i++):</a:t>
            </a:r>
          </a:p>
          <a:p>
            <a:pPr algn="l">
              <a:defRPr sz="33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(ids[i] ==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):</a:t>
            </a:r>
          </a:p>
          <a:p>
            <a:pPr algn="l">
              <a:defRPr sz="3300"/>
            </a:pPr>
            <a:r>
              <a:t>     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dfs</a:t>
            </a:r>
            <a:r>
              <a:t>(i)</a:t>
            </a:r>
          </a:p>
          <a:p>
            <a:pPr algn="l">
              <a:defRPr sz="33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return</a:t>
            </a:r>
            <a:r>
              <a:t> 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UNVISITED = -1…"/>
          <p:cNvSpPr txBox="1"/>
          <p:nvPr/>
        </p:nvSpPr>
        <p:spPr>
          <a:xfrm>
            <a:off x="154717" y="120650"/>
            <a:ext cx="12477956" cy="951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300"/>
            </a:pP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 = -1</a:t>
            </a:r>
          </a:p>
          <a:p>
            <a:pPr algn="l">
              <a:defRPr sz="3300"/>
            </a:pPr>
            <a:r>
              <a:t>n = number of nodes in graph</a:t>
            </a:r>
          </a:p>
          <a:p>
            <a:pPr algn="l">
              <a:defRPr sz="3300"/>
            </a:pPr>
            <a:r>
              <a:t>g = adjacency list with directed edges</a:t>
            </a:r>
          </a:p>
          <a:p>
            <a:pPr algn="l">
              <a:defRPr sz="3300"/>
            </a:pPr>
          </a:p>
          <a:p>
            <a:pPr algn="l">
              <a:defRPr sz="3300"/>
            </a:pPr>
            <a:r>
              <a:t>id = 0      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Used to give each node an id</a:t>
            </a:r>
            <a:endParaRPr>
              <a:solidFill>
                <a:schemeClr val="accent1">
                  <a:hueOff val="-242908"/>
                  <a:lumOff val="13873"/>
                </a:schemeClr>
              </a:solidFill>
            </a:endParaRPr>
          </a:p>
          <a:p>
            <a:pPr algn="l">
              <a:defRPr sz="3300"/>
            </a:pPr>
            <a:r>
              <a:t>sccCount = 0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Used to count number of SCCs found</a:t>
            </a:r>
            <a:endParaRPr>
              <a:solidFill>
                <a:schemeClr val="accent1">
                  <a:hueOff val="-242908"/>
                  <a:lumOff val="13873"/>
                </a:schemeClr>
              </a:solidFill>
            </a:endParaRPr>
          </a:p>
          <a:p>
            <a:pPr algn="l">
              <a:defRPr sz="3300"/>
            </a:pPr>
          </a:p>
          <a:p>
            <a:pPr algn="l">
              <a:defRPr sz="33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# Index </a:t>
            </a:r>
            <a:r>
              <a:rPr i="1"/>
              <a:t>i</a:t>
            </a:r>
            <a:r>
              <a:t> in these arrays represents node i</a:t>
            </a:r>
          </a:p>
          <a:p>
            <a:pPr algn="l">
              <a:defRPr sz="3300"/>
            </a:pPr>
            <a:r>
              <a:t>ids = [0, 0, … 0, 0]              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Length n</a:t>
            </a:r>
          </a:p>
          <a:p>
            <a:pPr algn="l">
              <a:defRPr sz="3300"/>
            </a:pPr>
            <a:r>
              <a:t>low = [0, 0, … 0, 0]              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Length n</a:t>
            </a:r>
          </a:p>
          <a:p>
            <a:pPr algn="l">
              <a:defRPr sz="3300"/>
            </a:pPr>
            <a:r>
              <a:t>onStack = [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  <a:r>
              <a:t>,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  <a:r>
              <a:t>, …,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  <a:r>
              <a:t>]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Length n</a:t>
            </a:r>
          </a:p>
          <a:p>
            <a:pPr algn="l">
              <a:defRPr sz="3300"/>
            </a:pPr>
            <a:r>
              <a:t>stack = an empty stack data structure</a:t>
            </a:r>
          </a:p>
          <a:p>
            <a:pPr algn="l">
              <a:defRPr sz="3300"/>
            </a:pPr>
          </a:p>
          <a:p>
            <a:pPr algn="l">
              <a:defRPr sz="3300"/>
            </a:pP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function</a:t>
            </a:r>
            <a:r>
              <a:t> findSccs():</a:t>
            </a:r>
          </a:p>
          <a:p>
            <a:pPr algn="l">
              <a:defRPr sz="33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(i = 0; i &lt; n; i++): ids[i] 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</a:p>
          <a:p>
            <a:pPr algn="l">
              <a:defRPr sz="33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(i = 0; i &lt; n; i++):</a:t>
            </a:r>
          </a:p>
          <a:p>
            <a:pPr algn="l">
              <a:defRPr sz="33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(ids[i] ==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):</a:t>
            </a:r>
          </a:p>
          <a:p>
            <a:pPr algn="l">
              <a:defRPr sz="3300"/>
            </a:pPr>
            <a:r>
              <a:t>     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dfs</a:t>
            </a:r>
            <a:r>
              <a:t>(i)</a:t>
            </a:r>
          </a:p>
          <a:p>
            <a:pPr algn="l">
              <a:defRPr sz="33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return</a:t>
            </a:r>
            <a:r>
              <a:t> low</a:t>
            </a:r>
          </a:p>
        </p:txBody>
      </p:sp>
      <p:sp>
        <p:nvSpPr>
          <p:cNvPr id="2921" name="Rectangle"/>
          <p:cNvSpPr/>
          <p:nvPr/>
        </p:nvSpPr>
        <p:spPr>
          <a:xfrm>
            <a:off x="152400" y="177800"/>
            <a:ext cx="9649305" cy="1570319"/>
          </a:xfrm>
          <a:prstGeom prst="rect">
            <a:avLst/>
          </a:prstGeom>
          <a:ln w="50800">
            <a:solidFill>
              <a:srgbClr val="FF3525"/>
            </a:solidFill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UNVISITED = -1…"/>
          <p:cNvSpPr txBox="1"/>
          <p:nvPr/>
        </p:nvSpPr>
        <p:spPr>
          <a:xfrm>
            <a:off x="154717" y="120650"/>
            <a:ext cx="12477956" cy="951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300"/>
            </a:pP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 = -1</a:t>
            </a:r>
          </a:p>
          <a:p>
            <a:pPr algn="l">
              <a:defRPr sz="3300"/>
            </a:pPr>
            <a:r>
              <a:t>n = number of nodes in graph</a:t>
            </a:r>
          </a:p>
          <a:p>
            <a:pPr algn="l">
              <a:defRPr sz="3300"/>
            </a:pPr>
            <a:r>
              <a:t>g = adjacency list with directed edges</a:t>
            </a:r>
          </a:p>
          <a:p>
            <a:pPr algn="l">
              <a:defRPr sz="3300"/>
            </a:pPr>
          </a:p>
          <a:p>
            <a:pPr algn="l">
              <a:defRPr sz="3300"/>
            </a:pPr>
            <a:r>
              <a:t>id = 0      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Used to give each node an id</a:t>
            </a:r>
            <a:endParaRPr>
              <a:solidFill>
                <a:schemeClr val="accent1">
                  <a:hueOff val="-242908"/>
                  <a:lumOff val="13873"/>
                </a:schemeClr>
              </a:solidFill>
            </a:endParaRPr>
          </a:p>
          <a:p>
            <a:pPr algn="l">
              <a:defRPr sz="3300"/>
            </a:pPr>
            <a:r>
              <a:t>sccCount = 0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Used to count number of SCCs found</a:t>
            </a:r>
            <a:endParaRPr>
              <a:solidFill>
                <a:schemeClr val="accent1">
                  <a:hueOff val="-242908"/>
                  <a:lumOff val="13873"/>
                </a:schemeClr>
              </a:solidFill>
            </a:endParaRPr>
          </a:p>
          <a:p>
            <a:pPr algn="l">
              <a:defRPr sz="3300"/>
            </a:pPr>
          </a:p>
          <a:p>
            <a:pPr algn="l">
              <a:defRPr sz="33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# Index </a:t>
            </a:r>
            <a:r>
              <a:rPr i="1"/>
              <a:t>i</a:t>
            </a:r>
            <a:r>
              <a:t> in these arrays represents node i</a:t>
            </a:r>
          </a:p>
          <a:p>
            <a:pPr algn="l">
              <a:defRPr sz="3300"/>
            </a:pPr>
            <a:r>
              <a:t>ids = [0, 0, … 0, 0]              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Length n</a:t>
            </a:r>
          </a:p>
          <a:p>
            <a:pPr algn="l">
              <a:defRPr sz="3300"/>
            </a:pPr>
            <a:r>
              <a:t>low = [0, 0, … 0, 0]              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Length n</a:t>
            </a:r>
          </a:p>
          <a:p>
            <a:pPr algn="l">
              <a:defRPr sz="3300"/>
            </a:pPr>
            <a:r>
              <a:t>onStack = [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  <a:r>
              <a:t>,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  <a:r>
              <a:t>, …,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  <a:r>
              <a:t>]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Length n</a:t>
            </a:r>
          </a:p>
          <a:p>
            <a:pPr algn="l">
              <a:defRPr sz="3300"/>
            </a:pPr>
            <a:r>
              <a:t>stack = an empty stack data structure</a:t>
            </a:r>
          </a:p>
          <a:p>
            <a:pPr algn="l">
              <a:defRPr sz="3300"/>
            </a:pPr>
          </a:p>
          <a:p>
            <a:pPr algn="l">
              <a:defRPr sz="3300"/>
            </a:pP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function</a:t>
            </a:r>
            <a:r>
              <a:t> findSccs():</a:t>
            </a:r>
          </a:p>
          <a:p>
            <a:pPr algn="l">
              <a:defRPr sz="33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(i = 0; i &lt; n; i++): ids[i] 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</a:p>
          <a:p>
            <a:pPr algn="l">
              <a:defRPr sz="33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(i = 0; i &lt; n; i++):</a:t>
            </a:r>
          </a:p>
          <a:p>
            <a:pPr algn="l">
              <a:defRPr sz="33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(ids[i] ==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):</a:t>
            </a:r>
          </a:p>
          <a:p>
            <a:pPr algn="l">
              <a:defRPr sz="3300"/>
            </a:pPr>
            <a:r>
              <a:t>     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dfs</a:t>
            </a:r>
            <a:r>
              <a:t>(i)</a:t>
            </a:r>
          </a:p>
          <a:p>
            <a:pPr algn="l">
              <a:defRPr sz="33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return</a:t>
            </a:r>
            <a:r>
              <a:t> low</a:t>
            </a:r>
          </a:p>
        </p:txBody>
      </p:sp>
      <p:sp>
        <p:nvSpPr>
          <p:cNvPr id="2924" name="Rectangle"/>
          <p:cNvSpPr/>
          <p:nvPr/>
        </p:nvSpPr>
        <p:spPr>
          <a:xfrm>
            <a:off x="177800" y="2108200"/>
            <a:ext cx="12464439" cy="1049718"/>
          </a:xfrm>
          <a:prstGeom prst="rect">
            <a:avLst/>
          </a:prstGeom>
          <a:ln w="50800">
            <a:solidFill>
              <a:srgbClr val="FF3525"/>
            </a:solidFill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Low-Link Values"/>
          <p:cNvSpPr txBox="1"/>
          <p:nvPr/>
        </p:nvSpPr>
        <p:spPr>
          <a:xfrm>
            <a:off x="449399" y="-115439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30" name="Group"/>
          <p:cNvGrpSpPr/>
          <p:nvPr/>
        </p:nvGrpSpPr>
        <p:grpSpPr>
          <a:xfrm flipH="1">
            <a:off x="1905000" y="3035300"/>
            <a:ext cx="5419300" cy="3156652"/>
            <a:chOff x="0" y="0"/>
            <a:chExt cx="5419299" cy="3156651"/>
          </a:xfrm>
        </p:grpSpPr>
        <p:sp>
          <p:nvSpPr>
            <p:cNvPr id="313" name="1"/>
            <p:cNvSpPr/>
            <p:nvPr/>
          </p:nvSpPr>
          <p:spPr>
            <a:xfrm flipH="1">
              <a:off x="2253395" y="0"/>
              <a:ext cx="719370" cy="71937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14" name="0"/>
            <p:cNvSpPr/>
            <p:nvPr/>
          </p:nvSpPr>
          <p:spPr>
            <a:xfrm flipH="1">
              <a:off x="4675442" y="0"/>
              <a:ext cx="719370" cy="71937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15" name="Circle"/>
            <p:cNvSpPr/>
            <p:nvPr/>
          </p:nvSpPr>
          <p:spPr>
            <a:xfrm flipH="1">
              <a:off x="0" y="0"/>
              <a:ext cx="719370" cy="719370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6" name="Circle"/>
            <p:cNvSpPr/>
            <p:nvPr/>
          </p:nvSpPr>
          <p:spPr>
            <a:xfrm flipH="1">
              <a:off x="2277882" y="2279690"/>
              <a:ext cx="719371" cy="719370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7" name="2"/>
            <p:cNvSpPr/>
            <p:nvPr/>
          </p:nvSpPr>
          <p:spPr>
            <a:xfrm flipH="1">
              <a:off x="4699930" y="2279690"/>
              <a:ext cx="719370" cy="719370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18" name="Circle"/>
            <p:cNvSpPr/>
            <p:nvPr/>
          </p:nvSpPr>
          <p:spPr>
            <a:xfrm flipH="1">
              <a:off x="24487" y="2279690"/>
              <a:ext cx="719370" cy="719370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9" name="Line"/>
            <p:cNvSpPr/>
            <p:nvPr/>
          </p:nvSpPr>
          <p:spPr>
            <a:xfrm flipV="1">
              <a:off x="5059613" y="697623"/>
              <a:ext cx="1" cy="160381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0" name="Line"/>
            <p:cNvSpPr/>
            <p:nvPr/>
          </p:nvSpPr>
          <p:spPr>
            <a:xfrm flipH="1" flipV="1">
              <a:off x="2965495" y="359684"/>
              <a:ext cx="1717217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1" name="Line"/>
            <p:cNvSpPr/>
            <p:nvPr/>
          </p:nvSpPr>
          <p:spPr>
            <a:xfrm>
              <a:off x="2868666" y="641949"/>
              <a:ext cx="1942143" cy="1742742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2" name="Line"/>
            <p:cNvSpPr/>
            <p:nvPr/>
          </p:nvSpPr>
          <p:spPr>
            <a:xfrm flipH="1" flipV="1">
              <a:off x="2972474" y="2647665"/>
              <a:ext cx="1717217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3" name="Line"/>
            <p:cNvSpPr/>
            <p:nvPr/>
          </p:nvSpPr>
          <p:spPr>
            <a:xfrm flipH="1" flipV="1">
              <a:off x="747244" y="360031"/>
              <a:ext cx="150276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4" name="Line"/>
            <p:cNvSpPr/>
            <p:nvPr/>
          </p:nvSpPr>
          <p:spPr>
            <a:xfrm flipH="1">
              <a:off x="384172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5" name="Line"/>
            <p:cNvSpPr/>
            <p:nvPr/>
          </p:nvSpPr>
          <p:spPr>
            <a:xfrm flipH="1">
              <a:off x="2637567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2" name="Connection Line"/>
            <p:cNvSpPr/>
            <p:nvPr/>
          </p:nvSpPr>
          <p:spPr>
            <a:xfrm>
              <a:off x="667896" y="2079050"/>
              <a:ext cx="1663514" cy="292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33" name="Connection Line"/>
            <p:cNvSpPr/>
            <p:nvPr/>
          </p:nvSpPr>
          <p:spPr>
            <a:xfrm>
              <a:off x="685861" y="2883334"/>
              <a:ext cx="1651473" cy="273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28" name="Line"/>
            <p:cNvSpPr/>
            <p:nvPr/>
          </p:nvSpPr>
          <p:spPr>
            <a:xfrm>
              <a:off x="2143856" y="2245240"/>
              <a:ext cx="248012" cy="155382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9" name="Line"/>
            <p:cNvSpPr/>
            <p:nvPr/>
          </p:nvSpPr>
          <p:spPr>
            <a:xfrm flipH="1" flipV="1">
              <a:off x="619691" y="2856766"/>
              <a:ext cx="231164" cy="133139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31" name="The low-link value of a node is the smallest [lowest] node id reachable from that node when doing a DFS (including itself)."/>
          <p:cNvSpPr txBox="1"/>
          <p:nvPr/>
        </p:nvSpPr>
        <p:spPr>
          <a:xfrm>
            <a:off x="57711" y="895350"/>
            <a:ext cx="12889378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</a:t>
            </a:r>
            <a:r>
              <a:rPr b="1"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rPr>
              <a:t>low-link</a:t>
            </a:r>
            <a:r>
              <a:t> value of a node is the smallest [lowest] node id reachable from that node when doing a DFS (including itself).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UNVISITED = -1…"/>
          <p:cNvSpPr txBox="1"/>
          <p:nvPr/>
        </p:nvSpPr>
        <p:spPr>
          <a:xfrm>
            <a:off x="154717" y="120650"/>
            <a:ext cx="12477956" cy="951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300"/>
            </a:pP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 = -1</a:t>
            </a:r>
          </a:p>
          <a:p>
            <a:pPr algn="l">
              <a:defRPr sz="3300"/>
            </a:pPr>
            <a:r>
              <a:t>n = number of nodes in graph</a:t>
            </a:r>
          </a:p>
          <a:p>
            <a:pPr algn="l">
              <a:defRPr sz="3300"/>
            </a:pPr>
            <a:r>
              <a:t>g = adjacency list with directed edges</a:t>
            </a:r>
          </a:p>
          <a:p>
            <a:pPr algn="l">
              <a:defRPr sz="3300"/>
            </a:pPr>
          </a:p>
          <a:p>
            <a:pPr algn="l">
              <a:defRPr sz="3300"/>
            </a:pPr>
            <a:r>
              <a:t>id = 0      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Used to give each node an id</a:t>
            </a:r>
            <a:endParaRPr>
              <a:solidFill>
                <a:schemeClr val="accent1">
                  <a:hueOff val="-242908"/>
                  <a:lumOff val="13873"/>
                </a:schemeClr>
              </a:solidFill>
            </a:endParaRPr>
          </a:p>
          <a:p>
            <a:pPr algn="l">
              <a:defRPr sz="3300"/>
            </a:pPr>
            <a:r>
              <a:t>sccCount = 0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Used to count number of SCCs found</a:t>
            </a:r>
            <a:endParaRPr>
              <a:solidFill>
                <a:schemeClr val="accent1">
                  <a:hueOff val="-242908"/>
                  <a:lumOff val="13873"/>
                </a:schemeClr>
              </a:solidFill>
            </a:endParaRPr>
          </a:p>
          <a:p>
            <a:pPr algn="l">
              <a:defRPr sz="3300"/>
            </a:pPr>
          </a:p>
          <a:p>
            <a:pPr algn="l">
              <a:defRPr sz="33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# Index </a:t>
            </a:r>
            <a:r>
              <a:rPr i="1"/>
              <a:t>i</a:t>
            </a:r>
            <a:r>
              <a:t> in these arrays represents node i</a:t>
            </a:r>
          </a:p>
          <a:p>
            <a:pPr algn="l">
              <a:defRPr sz="3300"/>
            </a:pPr>
            <a:r>
              <a:t>ids = [0, 0, … 0, 0]              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Length n</a:t>
            </a:r>
          </a:p>
          <a:p>
            <a:pPr algn="l">
              <a:defRPr sz="3300"/>
            </a:pPr>
            <a:r>
              <a:t>low = [0, 0, … 0, 0]              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Length n</a:t>
            </a:r>
          </a:p>
          <a:p>
            <a:pPr algn="l">
              <a:defRPr sz="3300"/>
            </a:pPr>
            <a:r>
              <a:t>onStack = [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  <a:r>
              <a:t>,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  <a:r>
              <a:t>, …,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  <a:r>
              <a:t>]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Length n</a:t>
            </a:r>
          </a:p>
          <a:p>
            <a:pPr algn="l">
              <a:defRPr sz="3300"/>
            </a:pPr>
            <a:r>
              <a:t>stack = an empty stack data structure</a:t>
            </a:r>
          </a:p>
          <a:p>
            <a:pPr algn="l">
              <a:defRPr sz="3300"/>
            </a:pPr>
          </a:p>
          <a:p>
            <a:pPr algn="l">
              <a:defRPr sz="3300"/>
            </a:pP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function</a:t>
            </a:r>
            <a:r>
              <a:t> findSccs():</a:t>
            </a:r>
          </a:p>
          <a:p>
            <a:pPr algn="l">
              <a:defRPr sz="33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(i = 0; i &lt; n; i++): ids[i] 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</a:p>
          <a:p>
            <a:pPr algn="l">
              <a:defRPr sz="33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(i = 0; i &lt; n; i++):</a:t>
            </a:r>
          </a:p>
          <a:p>
            <a:pPr algn="l">
              <a:defRPr sz="33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(ids[i] ==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):</a:t>
            </a:r>
          </a:p>
          <a:p>
            <a:pPr algn="l">
              <a:defRPr sz="3300"/>
            </a:pPr>
            <a:r>
              <a:t>     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dfs</a:t>
            </a:r>
            <a:r>
              <a:t>(i)</a:t>
            </a:r>
          </a:p>
          <a:p>
            <a:pPr algn="l">
              <a:defRPr sz="33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return</a:t>
            </a:r>
            <a:r>
              <a:t> low</a:t>
            </a:r>
          </a:p>
        </p:txBody>
      </p:sp>
      <p:sp>
        <p:nvSpPr>
          <p:cNvPr id="2927" name="Rectangle"/>
          <p:cNvSpPr/>
          <p:nvPr/>
        </p:nvSpPr>
        <p:spPr>
          <a:xfrm>
            <a:off x="139700" y="3644900"/>
            <a:ext cx="11576282" cy="2463800"/>
          </a:xfrm>
          <a:prstGeom prst="rect">
            <a:avLst/>
          </a:prstGeom>
          <a:ln w="50800">
            <a:solidFill>
              <a:srgbClr val="FF3525"/>
            </a:solidFill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UNVISITED = -1…"/>
          <p:cNvSpPr txBox="1"/>
          <p:nvPr/>
        </p:nvSpPr>
        <p:spPr>
          <a:xfrm>
            <a:off x="154717" y="120650"/>
            <a:ext cx="12477956" cy="951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300"/>
            </a:pP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 = -1</a:t>
            </a:r>
          </a:p>
          <a:p>
            <a:pPr algn="l">
              <a:defRPr sz="3300"/>
            </a:pPr>
            <a:r>
              <a:t>n = number of nodes in graph</a:t>
            </a:r>
          </a:p>
          <a:p>
            <a:pPr algn="l">
              <a:defRPr sz="3300"/>
            </a:pPr>
            <a:r>
              <a:t>g = adjacency list with directed edges</a:t>
            </a:r>
          </a:p>
          <a:p>
            <a:pPr algn="l">
              <a:defRPr sz="3300"/>
            </a:pPr>
          </a:p>
          <a:p>
            <a:pPr algn="l">
              <a:defRPr sz="3300"/>
            </a:pPr>
            <a:r>
              <a:t>id = 0      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Used to give each node an id</a:t>
            </a:r>
            <a:endParaRPr>
              <a:solidFill>
                <a:schemeClr val="accent1">
                  <a:hueOff val="-242908"/>
                  <a:lumOff val="13873"/>
                </a:schemeClr>
              </a:solidFill>
            </a:endParaRPr>
          </a:p>
          <a:p>
            <a:pPr algn="l">
              <a:defRPr sz="3300"/>
            </a:pPr>
            <a:r>
              <a:t>sccCount = 0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Used to count number of SCCs found</a:t>
            </a:r>
            <a:endParaRPr>
              <a:solidFill>
                <a:schemeClr val="accent1">
                  <a:hueOff val="-242908"/>
                  <a:lumOff val="13873"/>
                </a:schemeClr>
              </a:solidFill>
            </a:endParaRPr>
          </a:p>
          <a:p>
            <a:pPr algn="l">
              <a:defRPr sz="3300"/>
            </a:pPr>
          </a:p>
          <a:p>
            <a:pPr algn="l">
              <a:defRPr sz="33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# Index </a:t>
            </a:r>
            <a:r>
              <a:rPr i="1"/>
              <a:t>i</a:t>
            </a:r>
            <a:r>
              <a:t> in these arrays represents node i</a:t>
            </a:r>
          </a:p>
          <a:p>
            <a:pPr algn="l">
              <a:defRPr sz="3300"/>
            </a:pPr>
            <a:r>
              <a:t>ids = [0, 0, … 0, 0]              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Length n</a:t>
            </a:r>
          </a:p>
          <a:p>
            <a:pPr algn="l">
              <a:defRPr sz="3300"/>
            </a:pPr>
            <a:r>
              <a:t>low = [0, 0, … 0, 0]              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Length n</a:t>
            </a:r>
          </a:p>
          <a:p>
            <a:pPr algn="l">
              <a:defRPr sz="3300"/>
            </a:pPr>
            <a:r>
              <a:t>onStack = [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  <a:r>
              <a:t>,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  <a:r>
              <a:t>, …,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  <a:r>
              <a:t>]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Length n</a:t>
            </a:r>
          </a:p>
          <a:p>
            <a:pPr algn="l">
              <a:defRPr sz="3300"/>
            </a:pPr>
            <a:r>
              <a:t>stack = an empty stack data structure</a:t>
            </a:r>
          </a:p>
          <a:p>
            <a:pPr algn="l">
              <a:defRPr sz="3300"/>
            </a:pPr>
          </a:p>
          <a:p>
            <a:pPr algn="l">
              <a:defRPr sz="3300"/>
            </a:pP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function</a:t>
            </a:r>
            <a:r>
              <a:t> findSccs():</a:t>
            </a:r>
          </a:p>
          <a:p>
            <a:pPr algn="l">
              <a:defRPr sz="33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(i = 0; i &lt; n; i++): ids[i] 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</a:p>
          <a:p>
            <a:pPr algn="l">
              <a:defRPr sz="33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(i = 0; i &lt; n; i++):</a:t>
            </a:r>
          </a:p>
          <a:p>
            <a:pPr algn="l">
              <a:defRPr sz="33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(ids[i] ==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):</a:t>
            </a:r>
          </a:p>
          <a:p>
            <a:pPr algn="l">
              <a:defRPr sz="3300"/>
            </a:pPr>
            <a:r>
              <a:t>     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dfs</a:t>
            </a:r>
            <a:r>
              <a:t>(i)</a:t>
            </a:r>
          </a:p>
          <a:p>
            <a:pPr algn="l">
              <a:defRPr sz="33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return</a:t>
            </a:r>
            <a:r>
              <a:t> low</a:t>
            </a:r>
          </a:p>
        </p:txBody>
      </p:sp>
      <p:sp>
        <p:nvSpPr>
          <p:cNvPr id="2930" name="Rectangle"/>
          <p:cNvSpPr/>
          <p:nvPr/>
        </p:nvSpPr>
        <p:spPr>
          <a:xfrm>
            <a:off x="688859" y="7099300"/>
            <a:ext cx="10655780" cy="506959"/>
          </a:xfrm>
          <a:prstGeom prst="rect">
            <a:avLst/>
          </a:prstGeom>
          <a:ln w="50800">
            <a:solidFill>
              <a:srgbClr val="FF3525"/>
            </a:solidFill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UNVISITED = -1…"/>
          <p:cNvSpPr txBox="1"/>
          <p:nvPr/>
        </p:nvSpPr>
        <p:spPr>
          <a:xfrm>
            <a:off x="154717" y="120650"/>
            <a:ext cx="12477956" cy="951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300"/>
            </a:pP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 = -1</a:t>
            </a:r>
          </a:p>
          <a:p>
            <a:pPr algn="l">
              <a:defRPr sz="3300"/>
            </a:pPr>
            <a:r>
              <a:t>n = number of nodes in graph</a:t>
            </a:r>
          </a:p>
          <a:p>
            <a:pPr algn="l">
              <a:defRPr sz="3300"/>
            </a:pPr>
            <a:r>
              <a:t>g = adjacency list with directed edges</a:t>
            </a:r>
          </a:p>
          <a:p>
            <a:pPr algn="l">
              <a:defRPr sz="3300"/>
            </a:pPr>
          </a:p>
          <a:p>
            <a:pPr algn="l">
              <a:defRPr sz="3300"/>
            </a:pPr>
            <a:r>
              <a:t>id = 0      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Used to give each node an id</a:t>
            </a:r>
            <a:endParaRPr>
              <a:solidFill>
                <a:schemeClr val="accent1">
                  <a:hueOff val="-242908"/>
                  <a:lumOff val="13873"/>
                </a:schemeClr>
              </a:solidFill>
            </a:endParaRPr>
          </a:p>
          <a:p>
            <a:pPr algn="l">
              <a:defRPr sz="3300"/>
            </a:pPr>
            <a:r>
              <a:t>sccCount = 0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Used to count number of SCCs found</a:t>
            </a:r>
            <a:endParaRPr>
              <a:solidFill>
                <a:schemeClr val="accent1">
                  <a:hueOff val="-242908"/>
                  <a:lumOff val="13873"/>
                </a:schemeClr>
              </a:solidFill>
            </a:endParaRPr>
          </a:p>
          <a:p>
            <a:pPr algn="l">
              <a:defRPr sz="3300"/>
            </a:pPr>
          </a:p>
          <a:p>
            <a:pPr algn="l">
              <a:defRPr sz="33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# Index </a:t>
            </a:r>
            <a:r>
              <a:rPr i="1"/>
              <a:t>i</a:t>
            </a:r>
            <a:r>
              <a:t> in these arrays represents node i</a:t>
            </a:r>
          </a:p>
          <a:p>
            <a:pPr algn="l">
              <a:defRPr sz="3300"/>
            </a:pPr>
            <a:r>
              <a:t>ids = [0, 0, … 0, 0]              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Length n</a:t>
            </a:r>
          </a:p>
          <a:p>
            <a:pPr algn="l">
              <a:defRPr sz="3300"/>
            </a:pPr>
            <a:r>
              <a:t>low = [0, 0, … 0, 0]              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Length n</a:t>
            </a:r>
          </a:p>
          <a:p>
            <a:pPr algn="l">
              <a:defRPr sz="3300"/>
            </a:pPr>
            <a:r>
              <a:t>onStack = [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  <a:r>
              <a:t>,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  <a:r>
              <a:t>, …,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  <a:r>
              <a:t>]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Length n</a:t>
            </a:r>
          </a:p>
          <a:p>
            <a:pPr algn="l">
              <a:defRPr sz="3300"/>
            </a:pPr>
            <a:r>
              <a:t>stack = an empty stack data structure</a:t>
            </a:r>
          </a:p>
          <a:p>
            <a:pPr algn="l">
              <a:defRPr sz="3300"/>
            </a:pPr>
          </a:p>
          <a:p>
            <a:pPr algn="l">
              <a:defRPr sz="3300"/>
            </a:pP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function</a:t>
            </a:r>
            <a:r>
              <a:t> findSccs():</a:t>
            </a:r>
          </a:p>
          <a:p>
            <a:pPr algn="l">
              <a:defRPr sz="33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(i = 0; i &lt; n; i++): ids[i] 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</a:p>
          <a:p>
            <a:pPr algn="l">
              <a:defRPr sz="33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(i = 0; i &lt; n; i++):</a:t>
            </a:r>
          </a:p>
          <a:p>
            <a:pPr algn="l">
              <a:defRPr sz="33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(ids[i] ==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):</a:t>
            </a:r>
          </a:p>
          <a:p>
            <a:pPr algn="l">
              <a:defRPr sz="3300"/>
            </a:pPr>
            <a:r>
              <a:t>     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dfs</a:t>
            </a:r>
            <a:r>
              <a:t>(i)</a:t>
            </a:r>
          </a:p>
          <a:p>
            <a:pPr algn="l">
              <a:defRPr sz="33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return</a:t>
            </a:r>
            <a:r>
              <a:t> low</a:t>
            </a:r>
          </a:p>
        </p:txBody>
      </p:sp>
      <p:sp>
        <p:nvSpPr>
          <p:cNvPr id="2933" name="Rectangle"/>
          <p:cNvSpPr/>
          <p:nvPr/>
        </p:nvSpPr>
        <p:spPr>
          <a:xfrm>
            <a:off x="698500" y="7607300"/>
            <a:ext cx="6569158" cy="1974338"/>
          </a:xfrm>
          <a:prstGeom prst="rect">
            <a:avLst/>
          </a:prstGeom>
          <a:ln w="50800">
            <a:solidFill>
              <a:srgbClr val="FF3525"/>
            </a:solidFill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UNVISITED = -1…"/>
          <p:cNvSpPr txBox="1"/>
          <p:nvPr/>
        </p:nvSpPr>
        <p:spPr>
          <a:xfrm>
            <a:off x="154717" y="120650"/>
            <a:ext cx="12477956" cy="951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300"/>
            </a:pP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 = -1</a:t>
            </a:r>
          </a:p>
          <a:p>
            <a:pPr algn="l">
              <a:defRPr sz="3300"/>
            </a:pPr>
            <a:r>
              <a:t>n = number of nodes in graph</a:t>
            </a:r>
          </a:p>
          <a:p>
            <a:pPr algn="l">
              <a:defRPr sz="3300"/>
            </a:pPr>
            <a:r>
              <a:t>g = adjacency list with directed edges</a:t>
            </a:r>
          </a:p>
          <a:p>
            <a:pPr algn="l">
              <a:defRPr sz="3300"/>
            </a:pPr>
          </a:p>
          <a:p>
            <a:pPr algn="l">
              <a:defRPr sz="3300"/>
            </a:pPr>
            <a:r>
              <a:t>id = 0      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Used to give each node an id</a:t>
            </a:r>
            <a:endParaRPr>
              <a:solidFill>
                <a:schemeClr val="accent1">
                  <a:hueOff val="-242908"/>
                  <a:lumOff val="13873"/>
                </a:schemeClr>
              </a:solidFill>
            </a:endParaRPr>
          </a:p>
          <a:p>
            <a:pPr algn="l">
              <a:defRPr sz="3300"/>
            </a:pPr>
            <a:r>
              <a:t>sccCount = 0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Used to count number of SCCs found</a:t>
            </a:r>
            <a:endParaRPr>
              <a:solidFill>
                <a:schemeClr val="accent1">
                  <a:hueOff val="-242908"/>
                  <a:lumOff val="13873"/>
                </a:schemeClr>
              </a:solidFill>
            </a:endParaRPr>
          </a:p>
          <a:p>
            <a:pPr algn="l">
              <a:defRPr sz="3300"/>
            </a:pPr>
          </a:p>
          <a:p>
            <a:pPr algn="l">
              <a:defRPr sz="33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# Index </a:t>
            </a:r>
            <a:r>
              <a:rPr i="1"/>
              <a:t>i</a:t>
            </a:r>
            <a:r>
              <a:t> in these arrays represents node i</a:t>
            </a:r>
          </a:p>
          <a:p>
            <a:pPr algn="l">
              <a:defRPr sz="3300"/>
            </a:pPr>
            <a:r>
              <a:t>ids = [0, 0, … 0, 0]              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Length n</a:t>
            </a:r>
          </a:p>
          <a:p>
            <a:pPr algn="l">
              <a:defRPr sz="3300"/>
            </a:pPr>
            <a:r>
              <a:t>low = [0, 0, … 0, 0]              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Length n</a:t>
            </a:r>
          </a:p>
          <a:p>
            <a:pPr algn="l">
              <a:defRPr sz="3300"/>
            </a:pPr>
            <a:r>
              <a:t>onStack = [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  <a:r>
              <a:t>,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  <a:r>
              <a:t>, …,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  <a:r>
              <a:t>] </a:t>
            </a:r>
            <a:r>
              <a:rPr>
                <a:solidFill>
                  <a:schemeClr val="accent1">
                    <a:hueOff val="-242908"/>
                    <a:lumOff val="13873"/>
                  </a:schemeClr>
                </a:solidFill>
              </a:rPr>
              <a:t># Length n</a:t>
            </a:r>
          </a:p>
          <a:p>
            <a:pPr algn="l">
              <a:defRPr sz="3300"/>
            </a:pPr>
            <a:r>
              <a:t>stack = an empty stack data structure</a:t>
            </a:r>
          </a:p>
          <a:p>
            <a:pPr algn="l">
              <a:defRPr sz="3300"/>
            </a:pPr>
          </a:p>
          <a:p>
            <a:pPr algn="l">
              <a:defRPr sz="3300"/>
            </a:pP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function</a:t>
            </a:r>
            <a:r>
              <a:t> findSccs():</a:t>
            </a:r>
          </a:p>
          <a:p>
            <a:pPr algn="l">
              <a:defRPr sz="33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(i = 0; i &lt; n; i++): ids[i] 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</a:p>
          <a:p>
            <a:pPr algn="l">
              <a:defRPr sz="33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(i = 0; i &lt; n; i++):</a:t>
            </a:r>
          </a:p>
          <a:p>
            <a:pPr algn="l">
              <a:defRPr sz="33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(ids[i] ==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):</a:t>
            </a:r>
          </a:p>
          <a:p>
            <a:pPr algn="l">
              <a:defRPr sz="3300"/>
            </a:pPr>
            <a:r>
              <a:t>     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dfs</a:t>
            </a:r>
            <a:r>
              <a:t>(i)</a:t>
            </a:r>
          </a:p>
          <a:p>
            <a:pPr algn="l">
              <a:defRPr sz="33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return</a:t>
            </a:r>
            <a:r>
              <a:t> low</a:t>
            </a:r>
          </a:p>
        </p:txBody>
      </p:sp>
      <p:sp>
        <p:nvSpPr>
          <p:cNvPr id="2936" name="Rectangle"/>
          <p:cNvSpPr/>
          <p:nvPr/>
        </p:nvSpPr>
        <p:spPr>
          <a:xfrm>
            <a:off x="1651000" y="8559800"/>
            <a:ext cx="1612239" cy="546431"/>
          </a:xfrm>
          <a:prstGeom prst="rect">
            <a:avLst/>
          </a:prstGeom>
          <a:ln w="50800">
            <a:solidFill>
              <a:srgbClr val="FF3525"/>
            </a:solidFill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function dfs(at):…"/>
          <p:cNvSpPr txBox="1"/>
          <p:nvPr/>
        </p:nvSpPr>
        <p:spPr>
          <a:xfrm>
            <a:off x="190524" y="241299"/>
            <a:ext cx="15488924" cy="927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/>
            </a:pP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function</a:t>
            </a:r>
            <a:r>
              <a:t> dfs(at):</a:t>
            </a:r>
          </a:p>
          <a:p>
            <a:pPr algn="l">
              <a:defRPr sz="3200"/>
            </a:pPr>
            <a:r>
              <a:t>  stack.push(at)</a:t>
            </a:r>
          </a:p>
          <a:p>
            <a:pPr algn="l">
              <a:defRPr sz="3200"/>
            </a:pPr>
            <a:r>
              <a:t>  onStack[at] =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true</a:t>
            </a:r>
          </a:p>
          <a:p>
            <a:pPr algn="l">
              <a:defRPr sz="3200"/>
            </a:pPr>
            <a:r>
              <a:t>  ids[at] = low[at] = id++</a:t>
            </a:r>
          </a:p>
          <a:p>
            <a:pPr algn="l">
              <a:defRPr sz="3200"/>
            </a:pPr>
            <a:r>
              <a:t>  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Visit all neighbours &amp; min low-link on callback</a:t>
            </a:r>
          </a:p>
          <a:p>
            <a:pPr algn="l">
              <a:defRPr sz="32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(to : g[at]):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(ids[to] ==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):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dfs</a:t>
            </a:r>
            <a:r>
              <a:t>(to)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(onStack[to]): low[at] =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min</a:t>
            </a:r>
            <a:r>
              <a:t>(low[at],low[to])</a:t>
            </a:r>
          </a:p>
          <a:p>
            <a:pPr algn="l">
              <a:defRPr sz="3200"/>
            </a:pP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After having visited all the neighbours of ‘at’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if we're at the start of a SCC empty the seen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stack until we’re back to the start of the SCC.</a:t>
            </a:r>
          </a:p>
          <a:p>
            <a:pPr algn="l">
              <a:defRPr sz="32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(ids[at] == low[at]):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(node = stack.pop();;node = stack.pop()):</a:t>
            </a:r>
          </a:p>
          <a:p>
            <a:pPr algn="l">
              <a:defRPr sz="3200"/>
            </a:pPr>
            <a:r>
              <a:t>      onStack[node] =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</a:p>
          <a:p>
            <a:pPr algn="l">
              <a:defRPr sz="3200"/>
            </a:pPr>
            <a:r>
              <a:t>      low[node] = ids[at]</a:t>
            </a:r>
          </a:p>
          <a:p>
            <a:pPr algn="l">
              <a:defRPr sz="3200"/>
            </a:pPr>
            <a:r>
              <a:t>  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(node == at):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break</a:t>
            </a:r>
          </a:p>
          <a:p>
            <a:pPr algn="l">
              <a:defRPr sz="3200"/>
            </a:pPr>
            <a:r>
              <a:t>    sccCount++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Rectangle"/>
          <p:cNvSpPr/>
          <p:nvPr/>
        </p:nvSpPr>
        <p:spPr>
          <a:xfrm>
            <a:off x="685800" y="787400"/>
            <a:ext cx="6007233" cy="1500188"/>
          </a:xfrm>
          <a:prstGeom prst="rect">
            <a:avLst/>
          </a:prstGeom>
          <a:ln w="50800">
            <a:solidFill>
              <a:srgbClr val="FF3525"/>
            </a:solidFill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941" name="function dfs(at):…"/>
          <p:cNvSpPr txBox="1"/>
          <p:nvPr/>
        </p:nvSpPr>
        <p:spPr>
          <a:xfrm>
            <a:off x="190524" y="241299"/>
            <a:ext cx="15488924" cy="927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/>
            </a:pP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function</a:t>
            </a:r>
            <a:r>
              <a:t> dfs(at):</a:t>
            </a:r>
          </a:p>
          <a:p>
            <a:pPr algn="l">
              <a:defRPr sz="3200"/>
            </a:pPr>
            <a:r>
              <a:t>  stack.push(at)</a:t>
            </a:r>
          </a:p>
          <a:p>
            <a:pPr algn="l">
              <a:defRPr sz="3200"/>
            </a:pPr>
            <a:r>
              <a:t>  onStack[at] =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true</a:t>
            </a:r>
          </a:p>
          <a:p>
            <a:pPr algn="l">
              <a:defRPr sz="3200"/>
            </a:pPr>
            <a:r>
              <a:t>  ids[at] = low[at] = id++</a:t>
            </a:r>
          </a:p>
          <a:p>
            <a:pPr algn="l">
              <a:defRPr sz="3200"/>
            </a:pPr>
            <a:r>
              <a:t>  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Visit all neighbours &amp; min low-link on callback</a:t>
            </a:r>
          </a:p>
          <a:p>
            <a:pPr algn="l">
              <a:defRPr sz="32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(to : g[at]):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(ids[to] ==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):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dfs</a:t>
            </a:r>
            <a:r>
              <a:t>(to)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(onStack[to]): low[at] =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min</a:t>
            </a:r>
            <a:r>
              <a:t>(low[at],low[to])</a:t>
            </a:r>
          </a:p>
          <a:p>
            <a:pPr algn="l">
              <a:defRPr sz="3200"/>
            </a:pP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After having visited all the neighbours of ‘at’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if we're at the start of a SCC empty the seen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stack until we’re back to the start of the SCC.</a:t>
            </a:r>
          </a:p>
          <a:p>
            <a:pPr algn="l">
              <a:defRPr sz="32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(ids[at] == low[at]):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(node = stack.pop();;node = stack.pop()):</a:t>
            </a:r>
          </a:p>
          <a:p>
            <a:pPr algn="l">
              <a:defRPr sz="3200"/>
            </a:pPr>
            <a:r>
              <a:t>      onStack[node] =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</a:p>
          <a:p>
            <a:pPr algn="l">
              <a:defRPr sz="3200"/>
            </a:pPr>
            <a:r>
              <a:t>      low[node] = ids[at]</a:t>
            </a:r>
          </a:p>
          <a:p>
            <a:pPr algn="l">
              <a:defRPr sz="3200"/>
            </a:pPr>
            <a:r>
              <a:t>  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(node == at):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break</a:t>
            </a:r>
          </a:p>
          <a:p>
            <a:pPr algn="l">
              <a:defRPr sz="3200"/>
            </a:pPr>
            <a:r>
              <a:t>    sccCount++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Rectangle"/>
          <p:cNvSpPr/>
          <p:nvPr/>
        </p:nvSpPr>
        <p:spPr>
          <a:xfrm>
            <a:off x="651933" y="2696633"/>
            <a:ext cx="12148477" cy="1015869"/>
          </a:xfrm>
          <a:prstGeom prst="rect">
            <a:avLst/>
          </a:prstGeom>
          <a:ln w="50800">
            <a:solidFill>
              <a:srgbClr val="FF3525"/>
            </a:solidFill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944" name="function dfs(at):…"/>
          <p:cNvSpPr txBox="1"/>
          <p:nvPr/>
        </p:nvSpPr>
        <p:spPr>
          <a:xfrm>
            <a:off x="190524" y="241299"/>
            <a:ext cx="15488924" cy="927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/>
            </a:pP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function</a:t>
            </a:r>
            <a:r>
              <a:t> dfs(at):</a:t>
            </a:r>
          </a:p>
          <a:p>
            <a:pPr algn="l">
              <a:defRPr sz="3200"/>
            </a:pPr>
            <a:r>
              <a:t>  stack.push(at)</a:t>
            </a:r>
          </a:p>
          <a:p>
            <a:pPr algn="l">
              <a:defRPr sz="3200"/>
            </a:pPr>
            <a:r>
              <a:t>  onStack[at] =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true</a:t>
            </a:r>
          </a:p>
          <a:p>
            <a:pPr algn="l">
              <a:defRPr sz="3200"/>
            </a:pPr>
            <a:r>
              <a:t>  ids[at] = low[at] = id++</a:t>
            </a:r>
          </a:p>
          <a:p>
            <a:pPr algn="l">
              <a:defRPr sz="3200"/>
            </a:pPr>
            <a:r>
              <a:t>  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Visit all neighbours &amp; min low-link on callback</a:t>
            </a:r>
          </a:p>
          <a:p>
            <a:pPr algn="l">
              <a:defRPr sz="32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(to : g[at]):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(ids[to] ==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):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dfs</a:t>
            </a:r>
            <a:r>
              <a:t>(to)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(onStack[to]): low[at] =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min</a:t>
            </a:r>
            <a:r>
              <a:t>(low[at],low[to])</a:t>
            </a:r>
          </a:p>
          <a:p>
            <a:pPr algn="l">
              <a:defRPr sz="3200"/>
            </a:pP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After having visited all the neighbours of ‘at’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if we're at the start of a SCC empty the seen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stack until we’re back to the start of the SCC.</a:t>
            </a:r>
          </a:p>
          <a:p>
            <a:pPr algn="l">
              <a:defRPr sz="32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(ids[at] == low[at]):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(node = stack.pop();;node = stack.pop()):</a:t>
            </a:r>
          </a:p>
          <a:p>
            <a:pPr algn="l">
              <a:defRPr sz="3200"/>
            </a:pPr>
            <a:r>
              <a:t>      onStack[node] =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</a:p>
          <a:p>
            <a:pPr algn="l">
              <a:defRPr sz="3200"/>
            </a:pPr>
            <a:r>
              <a:t>      low[node] = ids[at]</a:t>
            </a:r>
          </a:p>
          <a:p>
            <a:pPr algn="l">
              <a:defRPr sz="3200"/>
            </a:pPr>
            <a:r>
              <a:t>  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(node == at):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break</a:t>
            </a:r>
          </a:p>
          <a:p>
            <a:pPr algn="l">
              <a:defRPr sz="3200"/>
            </a:pPr>
            <a:r>
              <a:t>    sccCount++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Rectangle"/>
          <p:cNvSpPr/>
          <p:nvPr/>
        </p:nvSpPr>
        <p:spPr>
          <a:xfrm>
            <a:off x="1198033" y="3657600"/>
            <a:ext cx="8116376" cy="510547"/>
          </a:xfrm>
          <a:prstGeom prst="rect">
            <a:avLst/>
          </a:prstGeom>
          <a:ln w="50800">
            <a:solidFill>
              <a:srgbClr val="FF3525"/>
            </a:solidFill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947" name="function dfs(at):…"/>
          <p:cNvSpPr txBox="1"/>
          <p:nvPr/>
        </p:nvSpPr>
        <p:spPr>
          <a:xfrm>
            <a:off x="190524" y="241299"/>
            <a:ext cx="15488924" cy="927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/>
            </a:pP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function</a:t>
            </a:r>
            <a:r>
              <a:t> dfs(at):</a:t>
            </a:r>
          </a:p>
          <a:p>
            <a:pPr algn="l">
              <a:defRPr sz="3200"/>
            </a:pPr>
            <a:r>
              <a:t>  stack.push(at)</a:t>
            </a:r>
          </a:p>
          <a:p>
            <a:pPr algn="l">
              <a:defRPr sz="3200"/>
            </a:pPr>
            <a:r>
              <a:t>  onStack[at] =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true</a:t>
            </a:r>
          </a:p>
          <a:p>
            <a:pPr algn="l">
              <a:defRPr sz="3200"/>
            </a:pPr>
            <a:r>
              <a:t>  ids[at] = low[at] = id++</a:t>
            </a:r>
          </a:p>
          <a:p>
            <a:pPr algn="l">
              <a:defRPr sz="3200"/>
            </a:pPr>
            <a:r>
              <a:t>  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Visit all neighbours &amp; min low-link on callback</a:t>
            </a:r>
          </a:p>
          <a:p>
            <a:pPr algn="l">
              <a:defRPr sz="32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(to : g[at]):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(ids[to] ==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):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dfs</a:t>
            </a:r>
            <a:r>
              <a:t>(to)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(onStack[to]): low[at] =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min</a:t>
            </a:r>
            <a:r>
              <a:t>(low[at],low[to])</a:t>
            </a:r>
          </a:p>
          <a:p>
            <a:pPr algn="l">
              <a:defRPr sz="3200"/>
            </a:pP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After having visited all the neighbours of ‘at’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if we're at the start of a SCC empty the seen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stack until we’re back to the start of the SCC.</a:t>
            </a:r>
          </a:p>
          <a:p>
            <a:pPr algn="l">
              <a:defRPr sz="32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(ids[at] == low[at]):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(node = stack.pop();;node = stack.pop()):</a:t>
            </a:r>
          </a:p>
          <a:p>
            <a:pPr algn="l">
              <a:defRPr sz="3200"/>
            </a:pPr>
            <a:r>
              <a:t>      onStack[node] =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</a:p>
          <a:p>
            <a:pPr algn="l">
              <a:defRPr sz="3200"/>
            </a:pPr>
            <a:r>
              <a:t>      low[node] = ids[at]</a:t>
            </a:r>
          </a:p>
          <a:p>
            <a:pPr algn="l">
              <a:defRPr sz="3200"/>
            </a:pPr>
            <a:r>
              <a:t>  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(node == at):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break</a:t>
            </a:r>
          </a:p>
          <a:p>
            <a:pPr algn="l">
              <a:defRPr sz="3200"/>
            </a:pPr>
            <a:r>
              <a:t>    sccCount++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Rectangle"/>
          <p:cNvSpPr/>
          <p:nvPr/>
        </p:nvSpPr>
        <p:spPr>
          <a:xfrm>
            <a:off x="1198033" y="4131733"/>
            <a:ext cx="11514684" cy="510548"/>
          </a:xfrm>
          <a:prstGeom prst="rect">
            <a:avLst/>
          </a:prstGeom>
          <a:ln w="50800">
            <a:solidFill>
              <a:srgbClr val="FF3525"/>
            </a:solidFill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950" name="function dfs(at):…"/>
          <p:cNvSpPr txBox="1"/>
          <p:nvPr/>
        </p:nvSpPr>
        <p:spPr>
          <a:xfrm>
            <a:off x="190524" y="241299"/>
            <a:ext cx="15488924" cy="927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/>
            </a:pP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function</a:t>
            </a:r>
            <a:r>
              <a:t> dfs(at):</a:t>
            </a:r>
          </a:p>
          <a:p>
            <a:pPr algn="l">
              <a:defRPr sz="3200"/>
            </a:pPr>
            <a:r>
              <a:t>  stack.push(at)</a:t>
            </a:r>
          </a:p>
          <a:p>
            <a:pPr algn="l">
              <a:defRPr sz="3200"/>
            </a:pPr>
            <a:r>
              <a:t>  onStack[at] =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true</a:t>
            </a:r>
          </a:p>
          <a:p>
            <a:pPr algn="l">
              <a:defRPr sz="3200"/>
            </a:pPr>
            <a:r>
              <a:t>  ids[at] = low[at] = id++</a:t>
            </a:r>
          </a:p>
          <a:p>
            <a:pPr algn="l">
              <a:defRPr sz="3200"/>
            </a:pPr>
            <a:r>
              <a:t>  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Visit all neighbours &amp; min low-link on callback</a:t>
            </a:r>
          </a:p>
          <a:p>
            <a:pPr algn="l">
              <a:defRPr sz="32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(to : g[at]):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(ids[to] ==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):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dfs</a:t>
            </a:r>
            <a:r>
              <a:t>(to)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(onStack[to]): low[at] =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min</a:t>
            </a:r>
            <a:r>
              <a:t>(low[at],low[to])</a:t>
            </a:r>
          </a:p>
          <a:p>
            <a:pPr algn="l">
              <a:defRPr sz="3200"/>
            </a:pP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After having visited all the neighbours of ‘at’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if we're at the start of a SCC empty the seen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stack until we’re back to the start of the SCC.</a:t>
            </a:r>
          </a:p>
          <a:p>
            <a:pPr algn="l">
              <a:defRPr sz="32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(ids[at] == low[at]):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(node = stack.pop();;node = stack.pop()):</a:t>
            </a:r>
          </a:p>
          <a:p>
            <a:pPr algn="l">
              <a:defRPr sz="3200"/>
            </a:pPr>
            <a:r>
              <a:t>      onStack[node] =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</a:p>
          <a:p>
            <a:pPr algn="l">
              <a:defRPr sz="3200"/>
            </a:pPr>
            <a:r>
              <a:t>      low[node] = ids[at]</a:t>
            </a:r>
          </a:p>
          <a:p>
            <a:pPr algn="l">
              <a:defRPr sz="3200"/>
            </a:pPr>
            <a:r>
              <a:t>  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(node == at):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break</a:t>
            </a:r>
          </a:p>
          <a:p>
            <a:pPr algn="l">
              <a:defRPr sz="3200"/>
            </a:pPr>
            <a:r>
              <a:t>    sccCount++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function dfs(at):…"/>
          <p:cNvSpPr txBox="1"/>
          <p:nvPr/>
        </p:nvSpPr>
        <p:spPr>
          <a:xfrm>
            <a:off x="190524" y="241299"/>
            <a:ext cx="15488924" cy="927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/>
            </a:pP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function</a:t>
            </a:r>
            <a:r>
              <a:t> dfs(at):</a:t>
            </a:r>
          </a:p>
          <a:p>
            <a:pPr algn="l">
              <a:defRPr sz="3200"/>
            </a:pPr>
            <a:r>
              <a:t>  stack.push(at)</a:t>
            </a:r>
          </a:p>
          <a:p>
            <a:pPr algn="l">
              <a:defRPr sz="3200"/>
            </a:pPr>
            <a:r>
              <a:t>  onStack[at] =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true</a:t>
            </a:r>
          </a:p>
          <a:p>
            <a:pPr algn="l">
              <a:defRPr sz="3200"/>
            </a:pPr>
            <a:r>
              <a:t>  ids[at] = low[at] = id++</a:t>
            </a:r>
          </a:p>
          <a:p>
            <a:pPr algn="l">
              <a:defRPr sz="3200"/>
            </a:pPr>
            <a:r>
              <a:t>  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Visit all neighbours &amp; min low-link on callback</a:t>
            </a:r>
          </a:p>
          <a:p>
            <a:pPr algn="l">
              <a:defRPr sz="32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(to : g[at]):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(ids[to] ==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):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dfs</a:t>
            </a:r>
            <a:r>
              <a:t>(to)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(onStack[to]): low[at] =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min</a:t>
            </a:r>
            <a:r>
              <a:t>(low[at],low[to])</a:t>
            </a:r>
          </a:p>
          <a:p>
            <a:pPr algn="l">
              <a:defRPr sz="3200"/>
            </a:pP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After having visited all the neighbours of ‘at’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if we're at the start of a SCC empty the seen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stack until we’re back to the start of the SCC.</a:t>
            </a:r>
          </a:p>
          <a:p>
            <a:pPr algn="l">
              <a:defRPr sz="32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(ids[at] == low[at]):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(node = stack.pop();;node = stack.pop()):</a:t>
            </a:r>
          </a:p>
          <a:p>
            <a:pPr algn="l">
              <a:defRPr sz="3200"/>
            </a:pPr>
            <a:r>
              <a:t>      onStack[node] =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</a:p>
          <a:p>
            <a:pPr algn="l">
              <a:defRPr sz="3200"/>
            </a:pPr>
            <a:r>
              <a:t>      low[node] = ids[at]</a:t>
            </a:r>
          </a:p>
          <a:p>
            <a:pPr algn="l">
              <a:defRPr sz="3200"/>
            </a:pPr>
            <a:r>
              <a:t>  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(node == at):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break</a:t>
            </a:r>
          </a:p>
          <a:p>
            <a:pPr algn="l">
              <a:defRPr sz="3200"/>
            </a:pPr>
            <a:r>
              <a:t>    sccCount++</a:t>
            </a:r>
          </a:p>
        </p:txBody>
      </p:sp>
      <p:sp>
        <p:nvSpPr>
          <p:cNvPr id="2953" name="Rectangle"/>
          <p:cNvSpPr/>
          <p:nvPr/>
        </p:nvSpPr>
        <p:spPr>
          <a:xfrm>
            <a:off x="673099" y="5130800"/>
            <a:ext cx="12078908" cy="1916477"/>
          </a:xfrm>
          <a:prstGeom prst="rect">
            <a:avLst/>
          </a:prstGeom>
          <a:ln w="50800">
            <a:solidFill>
              <a:srgbClr val="FF3525"/>
            </a:solidFill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Low-Link Values"/>
          <p:cNvSpPr txBox="1"/>
          <p:nvPr/>
        </p:nvSpPr>
        <p:spPr>
          <a:xfrm>
            <a:off x="449399" y="-115439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53" name="Group"/>
          <p:cNvGrpSpPr/>
          <p:nvPr/>
        </p:nvGrpSpPr>
        <p:grpSpPr>
          <a:xfrm flipH="1">
            <a:off x="1905000" y="3035300"/>
            <a:ext cx="5419300" cy="3156652"/>
            <a:chOff x="0" y="0"/>
            <a:chExt cx="5419299" cy="3156651"/>
          </a:xfrm>
        </p:grpSpPr>
        <p:sp>
          <p:nvSpPr>
            <p:cNvPr id="336" name="1"/>
            <p:cNvSpPr/>
            <p:nvPr/>
          </p:nvSpPr>
          <p:spPr>
            <a:xfrm flipH="1">
              <a:off x="2253395" y="0"/>
              <a:ext cx="719370" cy="71937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37" name="0"/>
            <p:cNvSpPr/>
            <p:nvPr/>
          </p:nvSpPr>
          <p:spPr>
            <a:xfrm flipH="1">
              <a:off x="4675442" y="0"/>
              <a:ext cx="719370" cy="71937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38" name="3"/>
            <p:cNvSpPr/>
            <p:nvPr/>
          </p:nvSpPr>
          <p:spPr>
            <a:xfrm flipH="1">
              <a:off x="0" y="0"/>
              <a:ext cx="719370" cy="719370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39" name="Circle"/>
            <p:cNvSpPr/>
            <p:nvPr/>
          </p:nvSpPr>
          <p:spPr>
            <a:xfrm flipH="1">
              <a:off x="2277882" y="2279690"/>
              <a:ext cx="719371" cy="719370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0" name="2"/>
            <p:cNvSpPr/>
            <p:nvPr/>
          </p:nvSpPr>
          <p:spPr>
            <a:xfrm flipH="1">
              <a:off x="4699930" y="2279690"/>
              <a:ext cx="719370" cy="719370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41" name="Circle"/>
            <p:cNvSpPr/>
            <p:nvPr/>
          </p:nvSpPr>
          <p:spPr>
            <a:xfrm flipH="1">
              <a:off x="24487" y="2279690"/>
              <a:ext cx="719370" cy="719370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2" name="Line"/>
            <p:cNvSpPr/>
            <p:nvPr/>
          </p:nvSpPr>
          <p:spPr>
            <a:xfrm flipV="1">
              <a:off x="5059613" y="697623"/>
              <a:ext cx="1" cy="160381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3" name="Line"/>
            <p:cNvSpPr/>
            <p:nvPr/>
          </p:nvSpPr>
          <p:spPr>
            <a:xfrm flipH="1" flipV="1">
              <a:off x="2965495" y="359684"/>
              <a:ext cx="1717217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4" name="Line"/>
            <p:cNvSpPr/>
            <p:nvPr/>
          </p:nvSpPr>
          <p:spPr>
            <a:xfrm>
              <a:off x="2868666" y="641949"/>
              <a:ext cx="1942143" cy="1742742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5" name="Line"/>
            <p:cNvSpPr/>
            <p:nvPr/>
          </p:nvSpPr>
          <p:spPr>
            <a:xfrm flipH="1" flipV="1">
              <a:off x="2972474" y="2647665"/>
              <a:ext cx="1717217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747244" y="360031"/>
              <a:ext cx="1502764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218867"/>
                  <a:satOff val="38688"/>
                  <a:lumOff val="1878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7" name="Line"/>
            <p:cNvSpPr/>
            <p:nvPr/>
          </p:nvSpPr>
          <p:spPr>
            <a:xfrm flipH="1">
              <a:off x="384172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8" name="Line"/>
            <p:cNvSpPr/>
            <p:nvPr/>
          </p:nvSpPr>
          <p:spPr>
            <a:xfrm flipH="1">
              <a:off x="2637567" y="746398"/>
              <a:ext cx="1" cy="15062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667896" y="2079050"/>
              <a:ext cx="1663514" cy="292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6" name="Connection Line"/>
            <p:cNvSpPr/>
            <p:nvPr/>
          </p:nvSpPr>
          <p:spPr>
            <a:xfrm>
              <a:off x="685861" y="2883334"/>
              <a:ext cx="1651473" cy="273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1" name="Line"/>
            <p:cNvSpPr/>
            <p:nvPr/>
          </p:nvSpPr>
          <p:spPr>
            <a:xfrm>
              <a:off x="2143856" y="2245240"/>
              <a:ext cx="248012" cy="155382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2" name="Line"/>
            <p:cNvSpPr/>
            <p:nvPr/>
          </p:nvSpPr>
          <p:spPr>
            <a:xfrm flipH="1" flipV="1">
              <a:off x="619691" y="2856766"/>
              <a:ext cx="231164" cy="133139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54" name="The low-link value of a node is the smallest [lowest] node id reachable from that node when doing a DFS (including itself)."/>
          <p:cNvSpPr txBox="1"/>
          <p:nvPr/>
        </p:nvSpPr>
        <p:spPr>
          <a:xfrm>
            <a:off x="57711" y="895350"/>
            <a:ext cx="12889378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</a:t>
            </a:r>
            <a:r>
              <a:rPr b="1"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</a:rPr>
              <a:t>low-link</a:t>
            </a:r>
            <a:r>
              <a:t> value of a node is the smallest [lowest] node id reachable from that node when doing a DFS (including itself).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function dfs(at):…"/>
          <p:cNvSpPr txBox="1"/>
          <p:nvPr/>
        </p:nvSpPr>
        <p:spPr>
          <a:xfrm>
            <a:off x="190524" y="241299"/>
            <a:ext cx="15488924" cy="927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/>
            </a:pP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function</a:t>
            </a:r>
            <a:r>
              <a:t> dfs(at):</a:t>
            </a:r>
          </a:p>
          <a:p>
            <a:pPr algn="l">
              <a:defRPr sz="3200"/>
            </a:pPr>
            <a:r>
              <a:t>  stack.push(at)</a:t>
            </a:r>
          </a:p>
          <a:p>
            <a:pPr algn="l">
              <a:defRPr sz="3200"/>
            </a:pPr>
            <a:r>
              <a:t>  onStack[at] =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true</a:t>
            </a:r>
          </a:p>
          <a:p>
            <a:pPr algn="l">
              <a:defRPr sz="3200"/>
            </a:pPr>
            <a:r>
              <a:t>  ids[at] = low[at] = id++</a:t>
            </a:r>
          </a:p>
          <a:p>
            <a:pPr algn="l">
              <a:defRPr sz="3200"/>
            </a:pPr>
            <a:r>
              <a:t>  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Visit all neighbours &amp; min low-link on callback</a:t>
            </a:r>
          </a:p>
          <a:p>
            <a:pPr algn="l">
              <a:defRPr sz="32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(to : g[at]):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(ids[to] ==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):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dfs</a:t>
            </a:r>
            <a:r>
              <a:t>(to)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(onStack[to]): low[at] =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min</a:t>
            </a:r>
            <a:r>
              <a:t>(low[at],low[to])</a:t>
            </a:r>
          </a:p>
          <a:p>
            <a:pPr algn="l">
              <a:defRPr sz="3200"/>
            </a:pP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After having visited all the neighbours of ‘at’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if we're at the start of a SCC empty the seen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stack until we’re back to the start of the SCC.</a:t>
            </a:r>
          </a:p>
          <a:p>
            <a:pPr algn="l">
              <a:defRPr sz="32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(ids[at] == low[at]):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(node = stack.pop();;node = stack.pop()):</a:t>
            </a:r>
          </a:p>
          <a:p>
            <a:pPr algn="l">
              <a:defRPr sz="3200"/>
            </a:pPr>
            <a:r>
              <a:t>      onStack[node] =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</a:p>
          <a:p>
            <a:pPr algn="l">
              <a:defRPr sz="3200"/>
            </a:pPr>
            <a:r>
              <a:t>      low[node] = ids[at]</a:t>
            </a:r>
          </a:p>
          <a:p>
            <a:pPr algn="l">
              <a:defRPr sz="3200"/>
            </a:pPr>
            <a:r>
              <a:t>  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(node == at):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break</a:t>
            </a:r>
          </a:p>
          <a:p>
            <a:pPr algn="l">
              <a:defRPr sz="3200"/>
            </a:pPr>
            <a:r>
              <a:t>    sccCount++</a:t>
            </a:r>
          </a:p>
        </p:txBody>
      </p:sp>
      <p:sp>
        <p:nvSpPr>
          <p:cNvPr id="2956" name="Rectangle"/>
          <p:cNvSpPr/>
          <p:nvPr/>
        </p:nvSpPr>
        <p:spPr>
          <a:xfrm>
            <a:off x="1176866" y="7035800"/>
            <a:ext cx="10909020" cy="1943068"/>
          </a:xfrm>
          <a:prstGeom prst="rect">
            <a:avLst/>
          </a:prstGeom>
          <a:ln w="50800">
            <a:solidFill>
              <a:srgbClr val="FF3525"/>
            </a:solidFill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function dfs(at):…"/>
          <p:cNvSpPr txBox="1"/>
          <p:nvPr/>
        </p:nvSpPr>
        <p:spPr>
          <a:xfrm>
            <a:off x="190524" y="241299"/>
            <a:ext cx="15488924" cy="927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/>
            </a:pP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function</a:t>
            </a:r>
            <a:r>
              <a:t> dfs(at):</a:t>
            </a:r>
          </a:p>
          <a:p>
            <a:pPr algn="l">
              <a:defRPr sz="3200"/>
            </a:pPr>
            <a:r>
              <a:t>  stack.push(at)</a:t>
            </a:r>
          </a:p>
          <a:p>
            <a:pPr algn="l">
              <a:defRPr sz="3200"/>
            </a:pPr>
            <a:r>
              <a:t>  onStack[at] =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true</a:t>
            </a:r>
          </a:p>
          <a:p>
            <a:pPr algn="l">
              <a:defRPr sz="3200"/>
            </a:pPr>
            <a:r>
              <a:t>  ids[at] = low[at] = id++</a:t>
            </a:r>
          </a:p>
          <a:p>
            <a:pPr algn="l">
              <a:defRPr sz="3200"/>
            </a:pPr>
            <a:r>
              <a:t>  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Visit all neighbours &amp; min low-link on callback</a:t>
            </a:r>
          </a:p>
          <a:p>
            <a:pPr algn="l">
              <a:defRPr sz="32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(to : g[at]):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(ids[to] ==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):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dfs</a:t>
            </a:r>
            <a:r>
              <a:t>(to)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(onStack[to]): low[at] =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min</a:t>
            </a:r>
            <a:r>
              <a:t>(low[at],low[to])</a:t>
            </a:r>
          </a:p>
          <a:p>
            <a:pPr algn="l">
              <a:defRPr sz="3200"/>
            </a:pP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After having visited all the neighbours of ‘at’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if we're at the start of a SCC empty the seen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stack until we’re back to the start of the SCC.</a:t>
            </a:r>
          </a:p>
          <a:p>
            <a:pPr algn="l">
              <a:defRPr sz="32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(ids[at] == low[at]):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(node = stack.pop();;node = stack.pop()):</a:t>
            </a:r>
          </a:p>
          <a:p>
            <a:pPr algn="l">
              <a:defRPr sz="3200"/>
            </a:pPr>
            <a:r>
              <a:t>      onStack[node] =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</a:p>
          <a:p>
            <a:pPr algn="l">
              <a:defRPr sz="3200"/>
            </a:pPr>
            <a:r>
              <a:t>      low[node] = ids[at]</a:t>
            </a:r>
          </a:p>
          <a:p>
            <a:pPr algn="l">
              <a:defRPr sz="3200"/>
            </a:pPr>
            <a:r>
              <a:t>  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(node == at):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break</a:t>
            </a:r>
          </a:p>
          <a:p>
            <a:pPr algn="l">
              <a:defRPr sz="3200"/>
            </a:pPr>
            <a:r>
              <a:t>    sccCount++</a:t>
            </a:r>
          </a:p>
        </p:txBody>
      </p:sp>
      <p:sp>
        <p:nvSpPr>
          <p:cNvPr id="2959" name="Rectangle"/>
          <p:cNvSpPr/>
          <p:nvPr/>
        </p:nvSpPr>
        <p:spPr>
          <a:xfrm>
            <a:off x="1662244" y="7992334"/>
            <a:ext cx="4724186" cy="516766"/>
          </a:xfrm>
          <a:prstGeom prst="rect">
            <a:avLst/>
          </a:prstGeom>
          <a:ln w="50800">
            <a:solidFill>
              <a:srgbClr val="FF3525"/>
            </a:solidFill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26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function dfs(at):…"/>
          <p:cNvSpPr txBox="1"/>
          <p:nvPr/>
        </p:nvSpPr>
        <p:spPr>
          <a:xfrm>
            <a:off x="190524" y="241299"/>
            <a:ext cx="15488924" cy="927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/>
            </a:pP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function</a:t>
            </a:r>
            <a:r>
              <a:t> dfs(at):</a:t>
            </a:r>
          </a:p>
          <a:p>
            <a:pPr algn="l">
              <a:defRPr sz="3200"/>
            </a:pPr>
            <a:r>
              <a:t>  stack.push(at)</a:t>
            </a:r>
          </a:p>
          <a:p>
            <a:pPr algn="l">
              <a:defRPr sz="3200"/>
            </a:pPr>
            <a:r>
              <a:t>  onStack[at] =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true</a:t>
            </a:r>
          </a:p>
          <a:p>
            <a:pPr algn="l">
              <a:defRPr sz="3200"/>
            </a:pPr>
            <a:r>
              <a:t>  ids[at] = low[at] = id++</a:t>
            </a:r>
          </a:p>
          <a:p>
            <a:pPr algn="l">
              <a:defRPr sz="3200"/>
            </a:pPr>
            <a:r>
              <a:t>  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Visit all neighbours &amp; min low-link on callback</a:t>
            </a:r>
          </a:p>
          <a:p>
            <a:pPr algn="l">
              <a:defRPr sz="32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(to : g[at]):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(ids[to] == </a:t>
            </a:r>
            <a:r>
              <a:rPr b="1">
                <a:solidFill>
                  <a:schemeClr val="accent4">
                    <a:hueOff val="70652"/>
                    <a:satOff val="25216"/>
                    <a:lumOff val="-19704"/>
                  </a:schemeClr>
                </a:solidFill>
              </a:rPr>
              <a:t>UNVISITED</a:t>
            </a:r>
            <a:r>
              <a:t>):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dfs</a:t>
            </a:r>
            <a:r>
              <a:t>(to)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(onStack[to]): low[at] = </a:t>
            </a:r>
            <a:r>
              <a:rPr b="1">
                <a:solidFill>
                  <a:schemeClr val="accent4">
                    <a:hueOff val="218867"/>
                    <a:satOff val="38688"/>
                    <a:lumOff val="18783"/>
                  </a:schemeClr>
                </a:solidFill>
              </a:rPr>
              <a:t>min</a:t>
            </a:r>
            <a:r>
              <a:t>(low[at],low[to])</a:t>
            </a:r>
          </a:p>
          <a:p>
            <a:pPr algn="l">
              <a:defRPr sz="3200"/>
            </a:pP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After having visited all the neighbours of ‘at’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if we're at the start of a SCC empty the seen</a:t>
            </a:r>
          </a:p>
          <a:p>
            <a:pPr algn="l">
              <a:defRPr sz="3200">
                <a:solidFill>
                  <a:schemeClr val="accent1">
                    <a:hueOff val="-242908"/>
                    <a:lumOff val="13873"/>
                  </a:schemeClr>
                </a:solidFill>
              </a:defRPr>
            </a:pPr>
            <a:r>
              <a:t>  # stack until we’re back to the start of the SCC.</a:t>
            </a:r>
          </a:p>
          <a:p>
            <a:pPr algn="l">
              <a:defRPr sz="3200"/>
            </a:pPr>
            <a:r>
              <a:t>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(ids[at] == low[at]):</a:t>
            </a:r>
          </a:p>
          <a:p>
            <a:pPr algn="l">
              <a:defRPr sz="3200"/>
            </a:pPr>
            <a:r>
              <a:t>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for</a:t>
            </a:r>
            <a:r>
              <a:t>(node = stack.pop();;node = stack.pop()):</a:t>
            </a:r>
          </a:p>
          <a:p>
            <a:pPr algn="l">
              <a:defRPr sz="3200"/>
            </a:pPr>
            <a:r>
              <a:t>      onStack[node] =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false</a:t>
            </a:r>
          </a:p>
          <a:p>
            <a:pPr algn="l">
              <a:defRPr sz="3200"/>
            </a:pPr>
            <a:r>
              <a:t>      low[node] = ids[at]</a:t>
            </a:r>
          </a:p>
          <a:p>
            <a:pPr algn="l">
              <a:defRPr sz="3200"/>
            </a:pPr>
            <a:r>
              <a:t>     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if</a:t>
            </a:r>
            <a:r>
              <a:t>(node == at): </a:t>
            </a:r>
            <a:r>
              <a:rPr b="1">
                <a:solidFill>
                  <a:schemeClr val="accent5">
                    <a:hueOff val="225206"/>
                    <a:satOff val="23568"/>
                    <a:lumOff val="38160"/>
                  </a:schemeClr>
                </a:solidFill>
              </a:rPr>
              <a:t>break</a:t>
            </a:r>
          </a:p>
          <a:p>
            <a:pPr algn="l">
              <a:defRPr sz="3200"/>
            </a:pPr>
            <a:r>
              <a:t>    sccCount++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Source Code Link"/>
          <p:cNvSpPr txBox="1"/>
          <p:nvPr>
            <p:ph type="title"/>
          </p:nvPr>
        </p:nvSpPr>
        <p:spPr>
          <a:xfrm>
            <a:off x="-547693" y="0"/>
            <a:ext cx="14100186" cy="1548776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pPr/>
            <a:r>
              <a:t>Source Code Link</a:t>
            </a:r>
          </a:p>
        </p:txBody>
      </p:sp>
      <p:sp>
        <p:nvSpPr>
          <p:cNvPr id="2964" name="Slides/source code can be found at the following link:"/>
          <p:cNvSpPr txBox="1"/>
          <p:nvPr/>
        </p:nvSpPr>
        <p:spPr>
          <a:xfrm>
            <a:off x="935588" y="2126474"/>
            <a:ext cx="11133624" cy="1917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67359">
              <a:defRPr sz="5120"/>
            </a:lvl1pPr>
          </a:lstStyle>
          <a:p>
            <a:pPr/>
            <a:r>
              <a:t>Slides/source code can be found at the following link:</a:t>
            </a:r>
          </a:p>
        </p:txBody>
      </p:sp>
      <p:sp>
        <p:nvSpPr>
          <p:cNvPr id="2965" name="github.com/williamfiset/algorithms"/>
          <p:cNvSpPr txBox="1"/>
          <p:nvPr/>
        </p:nvSpPr>
        <p:spPr>
          <a:xfrm>
            <a:off x="855991" y="4456215"/>
            <a:ext cx="1129281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300" u="sng"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github.com/williamfiset/algorithms</a:t>
            </a:r>
          </a:p>
        </p:txBody>
      </p:sp>
      <p:sp>
        <p:nvSpPr>
          <p:cNvPr id="2966" name="Link in the description:"/>
          <p:cNvSpPr txBox="1"/>
          <p:nvPr/>
        </p:nvSpPr>
        <p:spPr>
          <a:xfrm>
            <a:off x="935588" y="5604652"/>
            <a:ext cx="111336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43991">
              <a:defRPr sz="4864"/>
            </a:lvl1pPr>
          </a:lstStyle>
          <a:p>
            <a:pPr/>
            <a:r>
              <a:t>Link in the description:</a:t>
            </a:r>
          </a:p>
        </p:txBody>
      </p:sp>
      <p:sp>
        <p:nvSpPr>
          <p:cNvPr id="2967" name="Arrow"/>
          <p:cNvSpPr/>
          <p:nvPr/>
        </p:nvSpPr>
        <p:spPr>
          <a:xfrm rot="5400000">
            <a:off x="5256262" y="7012650"/>
            <a:ext cx="2492276" cy="1793831"/>
          </a:xfrm>
          <a:prstGeom prst="rightArrow">
            <a:avLst>
              <a:gd name="adj1" fmla="val 32000"/>
              <a:gd name="adj2" fmla="val 50985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68" name="Text"/>
          <p:cNvSpPr txBox="1"/>
          <p:nvPr/>
        </p:nvSpPr>
        <p:spPr>
          <a:xfrm>
            <a:off x="6280860" y="4622078"/>
            <a:ext cx="44308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300" u="sng"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Tarjan’s Algorithm for Finding Strongly Connected Components…"/>
          <p:cNvSpPr txBox="1"/>
          <p:nvPr>
            <p:ph type="ctrTitle"/>
          </p:nvPr>
        </p:nvSpPr>
        <p:spPr>
          <a:xfrm>
            <a:off x="11934" y="288805"/>
            <a:ext cx="12980932" cy="6000990"/>
          </a:xfrm>
          <a:prstGeom prst="rect">
            <a:avLst/>
          </a:prstGeom>
        </p:spPr>
        <p:txBody>
          <a:bodyPr/>
          <a:lstStyle/>
          <a:p>
            <a:pPr>
              <a:defRPr sz="8400"/>
            </a:pPr>
            <a:r>
              <a:t>Tarjan’s Algorithm for Finding Strongly Connected Components</a:t>
            </a:r>
          </a:p>
          <a:p>
            <a:pPr>
              <a:defRPr sz="8400"/>
            </a:pPr>
            <a:r>
              <a:t>Source Code</a:t>
            </a:r>
          </a:p>
        </p:txBody>
      </p:sp>
      <p:sp>
        <p:nvSpPr>
          <p:cNvPr id="2972" name="William Fiset"/>
          <p:cNvSpPr txBox="1"/>
          <p:nvPr>
            <p:ph type="subTitle" sz="quarter" idx="1"/>
          </p:nvPr>
        </p:nvSpPr>
        <p:spPr>
          <a:xfrm>
            <a:off x="1270000" y="7625234"/>
            <a:ext cx="10464800" cy="1130301"/>
          </a:xfrm>
          <a:prstGeom prst="rect">
            <a:avLst/>
          </a:prstGeom>
        </p:spPr>
        <p:txBody>
          <a:bodyPr/>
          <a:lstStyle>
            <a:lvl1pPr>
              <a:defRPr b="1" sz="4800"/>
            </a:lvl1pPr>
          </a:lstStyle>
          <a:p>
            <a:pPr/>
            <a:r>
              <a:t>William Fiset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Source Code Link"/>
          <p:cNvSpPr txBox="1"/>
          <p:nvPr>
            <p:ph type="title"/>
          </p:nvPr>
        </p:nvSpPr>
        <p:spPr>
          <a:xfrm>
            <a:off x="-547693" y="0"/>
            <a:ext cx="14100186" cy="1548776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pPr/>
            <a:r>
              <a:t>Source Code Link</a:t>
            </a:r>
          </a:p>
        </p:txBody>
      </p:sp>
      <p:sp>
        <p:nvSpPr>
          <p:cNvPr id="2975" name="Slides/source code can be found at the following link:"/>
          <p:cNvSpPr txBox="1"/>
          <p:nvPr/>
        </p:nvSpPr>
        <p:spPr>
          <a:xfrm>
            <a:off x="935588" y="2126474"/>
            <a:ext cx="11133624" cy="1917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67359">
              <a:defRPr sz="5120"/>
            </a:lvl1pPr>
          </a:lstStyle>
          <a:p>
            <a:pPr/>
            <a:r>
              <a:t>Slides/source code can be found at the following link:</a:t>
            </a:r>
          </a:p>
        </p:txBody>
      </p:sp>
      <p:sp>
        <p:nvSpPr>
          <p:cNvPr id="2976" name="github.com/williamfiset/algorithms"/>
          <p:cNvSpPr txBox="1"/>
          <p:nvPr/>
        </p:nvSpPr>
        <p:spPr>
          <a:xfrm>
            <a:off x="855991" y="4456215"/>
            <a:ext cx="1129281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300" u="sng"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github.com/williamfiset/algorithms</a:t>
            </a:r>
          </a:p>
        </p:txBody>
      </p:sp>
      <p:sp>
        <p:nvSpPr>
          <p:cNvPr id="2977" name="Link in the description:"/>
          <p:cNvSpPr txBox="1"/>
          <p:nvPr/>
        </p:nvSpPr>
        <p:spPr>
          <a:xfrm>
            <a:off x="935588" y="5604652"/>
            <a:ext cx="111336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43991">
              <a:defRPr sz="4864"/>
            </a:lvl1pPr>
          </a:lstStyle>
          <a:p>
            <a:pPr/>
            <a:r>
              <a:t>Link in the description:</a:t>
            </a:r>
          </a:p>
        </p:txBody>
      </p:sp>
      <p:sp>
        <p:nvSpPr>
          <p:cNvPr id="2978" name="Arrow"/>
          <p:cNvSpPr/>
          <p:nvPr/>
        </p:nvSpPr>
        <p:spPr>
          <a:xfrm rot="5400000">
            <a:off x="5256262" y="7012650"/>
            <a:ext cx="2492276" cy="1793831"/>
          </a:xfrm>
          <a:prstGeom prst="rightArrow">
            <a:avLst>
              <a:gd name="adj1" fmla="val 32000"/>
              <a:gd name="adj2" fmla="val 50985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79" name="Text"/>
          <p:cNvSpPr txBox="1"/>
          <p:nvPr/>
        </p:nvSpPr>
        <p:spPr>
          <a:xfrm>
            <a:off x="6280860" y="4622078"/>
            <a:ext cx="44308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300" u="sng">
                <a:solidFill>
                  <a:schemeClr val="accent6">
                    <a:hueOff val="-297323"/>
                    <a:satOff val="50343"/>
                    <a:lumOff val="25667"/>
                  </a:schemeClr>
                </a:solid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Deleted slides follow"/>
          <p:cNvSpPr txBox="1"/>
          <p:nvPr/>
        </p:nvSpPr>
        <p:spPr>
          <a:xfrm>
            <a:off x="3555045" y="4565649"/>
            <a:ext cx="589471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Deleted slides follow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001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2984" name="Circle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85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86" name="Circle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87" name="Circle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88" name="Circle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89" name="Circle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90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91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92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93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94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95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96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11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012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999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00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aphicFrame>
        <p:nvGraphicFramePr>
          <p:cNvPr id="3002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003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004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005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006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007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008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009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010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Low-Link Values"/>
          <p:cNvSpPr txBox="1"/>
          <p:nvPr/>
        </p:nvSpPr>
        <p:spPr>
          <a:xfrm>
            <a:off x="449399" y="11561"/>
            <a:ext cx="12106002" cy="10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5572">
              <a:defRPr b="1" sz="6600"/>
            </a:lvl1pPr>
          </a:lstStyle>
          <a:p>
            <a:pPr/>
            <a:r>
              <a:t>Low-Link Values</a:t>
            </a:r>
          </a:p>
        </p:txBody>
      </p:sp>
      <p:grpSp>
        <p:nvGrpSpPr>
          <p:cNvPr id="3032" name="Group"/>
          <p:cNvGrpSpPr/>
          <p:nvPr/>
        </p:nvGrpSpPr>
        <p:grpSpPr>
          <a:xfrm flipH="1">
            <a:off x="3603338" y="3713993"/>
            <a:ext cx="5798124" cy="3377311"/>
            <a:chOff x="0" y="0"/>
            <a:chExt cx="5798122" cy="3377309"/>
          </a:xfrm>
        </p:grpSpPr>
        <p:sp>
          <p:nvSpPr>
            <p:cNvPr id="3015" name="0"/>
            <p:cNvSpPr/>
            <p:nvPr/>
          </p:nvSpPr>
          <p:spPr>
            <a:xfrm flipH="1">
              <a:off x="2410913" y="0"/>
              <a:ext cx="769656" cy="769655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016" name="Circle"/>
            <p:cNvSpPr/>
            <p:nvPr/>
          </p:nvSpPr>
          <p:spPr>
            <a:xfrm flipH="1">
              <a:off x="5002268" y="0"/>
              <a:ext cx="769656" cy="769655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17" name="Circle"/>
            <p:cNvSpPr/>
            <p:nvPr/>
          </p:nvSpPr>
          <p:spPr>
            <a:xfrm flipH="1">
              <a:off x="0" y="0"/>
              <a:ext cx="769655" cy="769655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18" name="Circle"/>
            <p:cNvSpPr/>
            <p:nvPr/>
          </p:nvSpPr>
          <p:spPr>
            <a:xfrm flipH="1">
              <a:off x="2437112" y="2439046"/>
              <a:ext cx="769656" cy="769656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19" name="Circle"/>
            <p:cNvSpPr/>
            <p:nvPr/>
          </p:nvSpPr>
          <p:spPr>
            <a:xfrm flipH="1">
              <a:off x="5028467" y="2439046"/>
              <a:ext cx="769656" cy="769656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20" name="Circle"/>
            <p:cNvSpPr/>
            <p:nvPr/>
          </p:nvSpPr>
          <p:spPr>
            <a:xfrm flipH="1">
              <a:off x="26198" y="2439046"/>
              <a:ext cx="769656" cy="769656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1" sz="2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21" name="Line"/>
            <p:cNvSpPr/>
            <p:nvPr/>
          </p:nvSpPr>
          <p:spPr>
            <a:xfrm flipV="1">
              <a:off x="5413294" y="746388"/>
              <a:ext cx="1" cy="171592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22" name="Line"/>
            <p:cNvSpPr/>
            <p:nvPr/>
          </p:nvSpPr>
          <p:spPr>
            <a:xfrm flipH="1" flipV="1">
              <a:off x="3172791" y="384827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23" name="Line"/>
            <p:cNvSpPr/>
            <p:nvPr/>
          </p:nvSpPr>
          <p:spPr>
            <a:xfrm>
              <a:off x="3069193" y="686823"/>
              <a:ext cx="2077904" cy="186456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24" name="Line"/>
            <p:cNvSpPr/>
            <p:nvPr/>
          </p:nvSpPr>
          <p:spPr>
            <a:xfrm flipH="1" flipV="1">
              <a:off x="3180258" y="2832744"/>
              <a:ext cx="183725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25" name="Line"/>
            <p:cNvSpPr/>
            <p:nvPr/>
          </p:nvSpPr>
          <p:spPr>
            <a:xfrm flipH="1" flipV="1">
              <a:off x="799478" y="385198"/>
              <a:ext cx="16078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26" name="Line"/>
            <p:cNvSpPr/>
            <p:nvPr/>
          </p:nvSpPr>
          <p:spPr>
            <a:xfrm flipH="1">
              <a:off x="411026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27" name="Line"/>
            <p:cNvSpPr/>
            <p:nvPr/>
          </p:nvSpPr>
          <p:spPr>
            <a:xfrm flipH="1">
              <a:off x="2821940" y="798573"/>
              <a:ext cx="1" cy="161155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45" name="Connection Line"/>
            <p:cNvSpPr/>
            <p:nvPr/>
          </p:nvSpPr>
          <p:spPr>
            <a:xfrm>
              <a:off x="714583" y="2224381"/>
              <a:ext cx="1779799" cy="3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7" fill="norm" stroke="1" extrusionOk="0">
                  <a:moveTo>
                    <a:pt x="0" y="16207"/>
                  </a:moveTo>
                  <a:cubicBezTo>
                    <a:pt x="6610" y="-4955"/>
                    <a:pt x="13810" y="-5393"/>
                    <a:pt x="21600" y="148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046" name="Connection Line"/>
            <p:cNvSpPr/>
            <p:nvPr/>
          </p:nvSpPr>
          <p:spPr>
            <a:xfrm>
              <a:off x="733804" y="3084887"/>
              <a:ext cx="1766916" cy="29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fill="norm" stroke="1" extrusionOk="0">
                  <a:moveTo>
                    <a:pt x="0" y="0"/>
                  </a:moveTo>
                  <a:cubicBezTo>
                    <a:pt x="6844" y="21103"/>
                    <a:pt x="14044" y="21600"/>
                    <a:pt x="21600" y="1492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030" name="Line"/>
            <p:cNvSpPr/>
            <p:nvPr/>
          </p:nvSpPr>
          <p:spPr>
            <a:xfrm>
              <a:off x="2293717" y="2402188"/>
              <a:ext cx="265349" cy="166244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31" name="Line"/>
            <p:cNvSpPr/>
            <p:nvPr/>
          </p:nvSpPr>
          <p:spPr>
            <a:xfrm flipH="1" flipV="1">
              <a:off x="663009" y="3056461"/>
              <a:ext cx="247323" cy="14244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033" name="0"/>
          <p:cNvSpPr txBox="1"/>
          <p:nvPr/>
        </p:nvSpPr>
        <p:spPr>
          <a:xfrm>
            <a:off x="6396521" y="3143249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graphicFrame>
        <p:nvGraphicFramePr>
          <p:cNvPr id="3034" name="Table"/>
          <p:cNvGraphicFramePr/>
          <p:nvPr/>
        </p:nvGraphicFramePr>
        <p:xfrm>
          <a:off x="2444750" y="1713638"/>
          <a:ext cx="10464800" cy="868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42016"/>
                <a:gridCol w="1742016"/>
                <a:gridCol w="1742016"/>
                <a:gridCol w="1742016"/>
                <a:gridCol w="1742016"/>
                <a:gridCol w="1742016"/>
              </a:tblGrid>
              <a:tr h="85570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∞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035" name="0"/>
          <p:cNvSpPr txBox="1"/>
          <p:nvPr/>
        </p:nvSpPr>
        <p:spPr>
          <a:xfrm>
            <a:off x="3107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036" name="1"/>
          <p:cNvSpPr txBox="1"/>
          <p:nvPr/>
        </p:nvSpPr>
        <p:spPr>
          <a:xfrm>
            <a:off x="48598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037" name="2"/>
          <p:cNvSpPr txBox="1"/>
          <p:nvPr/>
        </p:nvSpPr>
        <p:spPr>
          <a:xfrm>
            <a:off x="66124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038" name="3"/>
          <p:cNvSpPr txBox="1"/>
          <p:nvPr/>
        </p:nvSpPr>
        <p:spPr>
          <a:xfrm>
            <a:off x="83650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039" name="4"/>
          <p:cNvSpPr txBox="1"/>
          <p:nvPr/>
        </p:nvSpPr>
        <p:spPr>
          <a:xfrm>
            <a:off x="101176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040" name="5"/>
          <p:cNvSpPr txBox="1"/>
          <p:nvPr/>
        </p:nvSpPr>
        <p:spPr>
          <a:xfrm>
            <a:off x="11870221" y="1048200"/>
            <a:ext cx="389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041" name="id"/>
          <p:cNvSpPr txBox="1"/>
          <p:nvPr/>
        </p:nvSpPr>
        <p:spPr>
          <a:xfrm>
            <a:off x="1610692" y="1022349"/>
            <a:ext cx="6648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3042" name="lowlink"/>
          <p:cNvSpPr txBox="1"/>
          <p:nvPr/>
        </p:nvSpPr>
        <p:spPr>
          <a:xfrm>
            <a:off x="249448" y="1846537"/>
            <a:ext cx="20411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lowlink</a:t>
            </a:r>
          </a:p>
        </p:txBody>
      </p:sp>
      <p:sp>
        <p:nvSpPr>
          <p:cNvPr id="3043" name="0"/>
          <p:cNvSpPr/>
          <p:nvPr/>
        </p:nvSpPr>
        <p:spPr>
          <a:xfrm>
            <a:off x="885172" y="6523241"/>
            <a:ext cx="769656" cy="76965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044" name="Stack"/>
          <p:cNvSpPr txBox="1"/>
          <p:nvPr/>
        </p:nvSpPr>
        <p:spPr>
          <a:xfrm>
            <a:off x="524705" y="3227341"/>
            <a:ext cx="14905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Stack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C78630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enlo"/>
        <a:ea typeface="Menlo"/>
        <a:cs typeface="Menlo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normAutofit fontScale="100000" lnSpcReduction="0"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Menl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C78630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enlo"/>
        <a:ea typeface="Menlo"/>
        <a:cs typeface="Menlo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normAutofit fontScale="100000" lnSpcReduction="0"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Menl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